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 id="2147483675" r:id="rId6"/>
  </p:sldMasterIdLst>
  <p:notesMasterIdLst>
    <p:notesMasterId r:id="rId21"/>
  </p:notesMasterIdLst>
  <p:sldIdLst>
    <p:sldId id="279" r:id="rId7"/>
    <p:sldId id="280" r:id="rId8"/>
    <p:sldId id="290" r:id="rId9"/>
    <p:sldId id="271" r:id="rId10"/>
    <p:sldId id="291" r:id="rId11"/>
    <p:sldId id="270" r:id="rId12"/>
    <p:sldId id="292" r:id="rId13"/>
    <p:sldId id="269" r:id="rId14"/>
    <p:sldId id="293" r:id="rId15"/>
    <p:sldId id="268" r:id="rId16"/>
    <p:sldId id="272" r:id="rId17"/>
    <p:sldId id="266" r:id="rId18"/>
    <p:sldId id="257" r:id="rId19"/>
    <p:sldId id="289"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C48"/>
    <a:srgbClr val="F26529"/>
    <a:srgbClr val="E6301B"/>
    <a:srgbClr val="00A651"/>
    <a:srgbClr val="B13A77"/>
    <a:srgbClr val="F2EFDC"/>
    <a:srgbClr val="BF3420"/>
    <a:srgbClr val="FAB12E"/>
    <a:srgbClr val="FD3963"/>
    <a:srgbClr val="FD0B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32" y="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70D94-21AD-474A-A8E0-814AFF74DE5A}" type="datetimeFigureOut">
              <a:rPr lang="fi-FI" smtClean="0"/>
              <a:t>11.8.2025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A0E9C-A0F0-4C4E-A1CD-3A34AB047355}" type="slidenum">
              <a:rPr lang="fi-FI" smtClean="0"/>
              <a:t>‹#›</a:t>
            </a:fld>
            <a:endParaRPr lang="fi-FI"/>
          </a:p>
        </p:txBody>
      </p:sp>
    </p:spTree>
    <p:extLst>
      <p:ext uri="{BB962C8B-B14F-4D97-AF65-F5344CB8AC3E}">
        <p14:creationId xmlns:p14="http://schemas.microsoft.com/office/powerpoint/2010/main" val="184195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Pisteiden määritys: </a:t>
            </a:r>
            <a:r>
              <a:rPr lang="fi-FI" dirty="0"/>
              <a:t>Ei toteudu lainkaan = 0 p. Toteutuu heikosti = 25 p. Toteutuu kohtalaisesti = 50 p. Toteutuu melko hyvin = 75 p. Toteutuu hyvin = 100 p.</a:t>
            </a:r>
          </a:p>
          <a:p>
            <a:r>
              <a:rPr lang="fi-FI" dirty="0"/>
              <a:t>Indikaattorin pisteet ovat keskiarvo väittämien pisteistä.</a:t>
            </a:r>
          </a:p>
          <a:p>
            <a:endParaRPr lang="fi-FI" dirty="0"/>
          </a:p>
        </p:txBody>
      </p:sp>
      <p:sp>
        <p:nvSpPr>
          <p:cNvPr id="4" name="Dian numeron paikkamerkki 3"/>
          <p:cNvSpPr>
            <a:spLocks noGrp="1"/>
          </p:cNvSpPr>
          <p:nvPr>
            <p:ph type="sldNum" sz="quarter" idx="5"/>
          </p:nvPr>
        </p:nvSpPr>
        <p:spPr/>
        <p:txBody>
          <a:bodyPr/>
          <a:lstStyle/>
          <a:p>
            <a:fld id="{A7AA0E9C-A0F0-4C4E-A1CD-3A34AB047355}" type="slidenum">
              <a:rPr lang="fi-FI" smtClean="0"/>
              <a:t>4</a:t>
            </a:fld>
            <a:endParaRPr lang="fi-FI"/>
          </a:p>
        </p:txBody>
      </p:sp>
    </p:spTree>
    <p:extLst>
      <p:ext uri="{BB962C8B-B14F-4D97-AF65-F5344CB8AC3E}">
        <p14:creationId xmlns:p14="http://schemas.microsoft.com/office/powerpoint/2010/main" val="236517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Pisteiden määritys: </a:t>
            </a:r>
            <a:r>
              <a:rPr lang="fi-FI" dirty="0"/>
              <a:t>Ei toteudu lainkaan = 0 p. Toteutuu heikosti = 25 p. Toteutuu kohtalaisesti = 50 p. Toteutuu melko hyvin = 75 p. Toteutuu hyvin = 100 p.</a:t>
            </a:r>
          </a:p>
          <a:p>
            <a:r>
              <a:rPr lang="fi-FI" dirty="0"/>
              <a:t>Indikaattorin pisteet ovat keskiarvo väittämien pisteistä.</a:t>
            </a:r>
          </a:p>
          <a:p>
            <a:endParaRPr lang="fi-FI" dirty="0"/>
          </a:p>
        </p:txBody>
      </p:sp>
      <p:sp>
        <p:nvSpPr>
          <p:cNvPr id="4" name="Dian numeron paikkamerkki 3"/>
          <p:cNvSpPr>
            <a:spLocks noGrp="1"/>
          </p:cNvSpPr>
          <p:nvPr>
            <p:ph type="sldNum" sz="quarter" idx="5"/>
          </p:nvPr>
        </p:nvSpPr>
        <p:spPr/>
        <p:txBody>
          <a:bodyPr/>
          <a:lstStyle/>
          <a:p>
            <a:fld id="{A7AA0E9C-A0F0-4C4E-A1CD-3A34AB047355}" type="slidenum">
              <a:rPr lang="fi-FI" smtClean="0"/>
              <a:t>6</a:t>
            </a:fld>
            <a:endParaRPr lang="fi-FI"/>
          </a:p>
        </p:txBody>
      </p:sp>
    </p:spTree>
    <p:extLst>
      <p:ext uri="{BB962C8B-B14F-4D97-AF65-F5344CB8AC3E}">
        <p14:creationId xmlns:p14="http://schemas.microsoft.com/office/powerpoint/2010/main" val="358915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Pisteiden määritys: </a:t>
            </a:r>
            <a:r>
              <a:rPr lang="fi-FI" dirty="0"/>
              <a:t>Ei toteudu lainkaan = 0 p. Toteutuu heikosti = 25 p. Toteutuu kohtalaisesti = 50 p. Toteutuu melko hyvin = 75 p. Toteutuu hyvin = 100 p.</a:t>
            </a:r>
          </a:p>
          <a:p>
            <a:r>
              <a:rPr lang="fi-FI" dirty="0"/>
              <a:t>Indikaattorin pisteet ovat keskiarvo väittämien pisteistä.</a:t>
            </a:r>
          </a:p>
          <a:p>
            <a:endParaRPr lang="fi-FI" dirty="0"/>
          </a:p>
        </p:txBody>
      </p:sp>
      <p:sp>
        <p:nvSpPr>
          <p:cNvPr id="4" name="Dian numeron paikkamerkki 3"/>
          <p:cNvSpPr>
            <a:spLocks noGrp="1"/>
          </p:cNvSpPr>
          <p:nvPr>
            <p:ph type="sldNum" sz="quarter" idx="5"/>
          </p:nvPr>
        </p:nvSpPr>
        <p:spPr/>
        <p:txBody>
          <a:bodyPr/>
          <a:lstStyle/>
          <a:p>
            <a:fld id="{A7AA0E9C-A0F0-4C4E-A1CD-3A34AB047355}" type="slidenum">
              <a:rPr lang="fi-FI" smtClean="0"/>
              <a:t>8</a:t>
            </a:fld>
            <a:endParaRPr lang="fi-FI"/>
          </a:p>
        </p:txBody>
      </p:sp>
    </p:spTree>
    <p:extLst>
      <p:ext uri="{BB962C8B-B14F-4D97-AF65-F5344CB8AC3E}">
        <p14:creationId xmlns:p14="http://schemas.microsoft.com/office/powerpoint/2010/main" val="81933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Pisteiden määritys: </a:t>
            </a:r>
            <a:r>
              <a:rPr lang="fi-FI" dirty="0"/>
              <a:t>Ei toteudu lainkaan = 0 p. Toteutuu heikosti = 25 p. Toteutuu kohtalaisesti = 50 p. Toteutuu melko hyvin = 75 p. Toteutuu hyvin = 100 p.</a:t>
            </a:r>
          </a:p>
          <a:p>
            <a:r>
              <a:rPr lang="fi-FI" dirty="0"/>
              <a:t>Indikaattorin pisteet ovat keskiarvo väittämien pisteistä.</a:t>
            </a:r>
          </a:p>
        </p:txBody>
      </p:sp>
      <p:sp>
        <p:nvSpPr>
          <p:cNvPr id="4" name="Dian numeron paikkamerkki 3"/>
          <p:cNvSpPr>
            <a:spLocks noGrp="1"/>
          </p:cNvSpPr>
          <p:nvPr>
            <p:ph type="sldNum" sz="quarter" idx="5"/>
          </p:nvPr>
        </p:nvSpPr>
        <p:spPr/>
        <p:txBody>
          <a:bodyPr/>
          <a:lstStyle/>
          <a:p>
            <a:fld id="{A7AA0E9C-A0F0-4C4E-A1CD-3A34AB047355}" type="slidenum">
              <a:rPr lang="fi-FI" smtClean="0"/>
              <a:t>10</a:t>
            </a:fld>
            <a:endParaRPr lang="fi-FI"/>
          </a:p>
        </p:txBody>
      </p:sp>
    </p:spTree>
    <p:extLst>
      <p:ext uri="{BB962C8B-B14F-4D97-AF65-F5344CB8AC3E}">
        <p14:creationId xmlns:p14="http://schemas.microsoft.com/office/powerpoint/2010/main" val="196419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Pisteiden määritys: </a:t>
            </a:r>
            <a:r>
              <a:rPr lang="fi-FI" dirty="0"/>
              <a:t>Ei toteudu lainkaan = 0 p. Toteutuu heikosti = 25 p. Toteutuu kohtalaisesti = 50 p. Toteutuu melko hyvin = 75 p. Toteutuu hyvin = 100 p.</a:t>
            </a:r>
          </a:p>
          <a:p>
            <a:r>
              <a:rPr lang="fi-FI" dirty="0"/>
              <a:t>Indikaattorin pisteet ovat keskiarvo väittämien pisteistä.</a:t>
            </a:r>
          </a:p>
          <a:p>
            <a:endParaRPr lang="fi-FI" dirty="0"/>
          </a:p>
        </p:txBody>
      </p:sp>
      <p:sp>
        <p:nvSpPr>
          <p:cNvPr id="4" name="Dian numeron paikkamerkki 3"/>
          <p:cNvSpPr>
            <a:spLocks noGrp="1"/>
          </p:cNvSpPr>
          <p:nvPr>
            <p:ph type="sldNum" sz="quarter" idx="5"/>
          </p:nvPr>
        </p:nvSpPr>
        <p:spPr/>
        <p:txBody>
          <a:bodyPr/>
          <a:lstStyle/>
          <a:p>
            <a:fld id="{A7AA0E9C-A0F0-4C4E-A1CD-3A34AB047355}" type="slidenum">
              <a:rPr lang="fi-FI" smtClean="0"/>
              <a:t>12</a:t>
            </a:fld>
            <a:endParaRPr lang="fi-FI"/>
          </a:p>
        </p:txBody>
      </p:sp>
    </p:spTree>
    <p:extLst>
      <p:ext uri="{BB962C8B-B14F-4D97-AF65-F5344CB8AC3E}">
        <p14:creationId xmlns:p14="http://schemas.microsoft.com/office/powerpoint/2010/main" val="2361154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2946" y="3708833"/>
            <a:ext cx="9864436" cy="1006475"/>
          </a:xfrm>
        </p:spPr>
        <p:txBody>
          <a:bodyPr anchor="b">
            <a:noAutofit/>
          </a:bodyPr>
          <a:lstStyle>
            <a:lvl1pPr algn="ctr">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5009213"/>
            <a:ext cx="9144000" cy="5266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94AD37-40AE-064C-8998-72E36D94B6D6}" type="datetime1">
              <a:rPr lang="fi-FI"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600" y="1497616"/>
            <a:ext cx="3606496" cy="166499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148" y="473647"/>
            <a:ext cx="1773382" cy="5866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6400" y="1204269"/>
            <a:ext cx="1773382" cy="58669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5005" y="248463"/>
            <a:ext cx="1773382" cy="586694"/>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7982" y="617017"/>
            <a:ext cx="1773382" cy="58669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7416" y="555233"/>
            <a:ext cx="1773382" cy="586694"/>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62018" y="245439"/>
            <a:ext cx="1773382" cy="586694"/>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7036" y="248463"/>
            <a:ext cx="1773382" cy="58669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9893" y="248463"/>
            <a:ext cx="1773382" cy="586694"/>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1475" y="1205558"/>
            <a:ext cx="1773382" cy="586694"/>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99893" y="1909165"/>
            <a:ext cx="1773382" cy="586694"/>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491" y="1560696"/>
            <a:ext cx="1773382" cy="586694"/>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90909" y="1078814"/>
            <a:ext cx="1773382" cy="586694"/>
          </a:xfrm>
          <a:prstGeom prst="rect">
            <a:avLst/>
          </a:prstGeom>
        </p:spPr>
      </p:pic>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8839" y="2417243"/>
            <a:ext cx="1773382" cy="586694"/>
          </a:xfrm>
          <a:prstGeom prst="rect">
            <a:avLst/>
          </a:prstGeom>
        </p:spPr>
      </p:pic>
    </p:spTree>
    <p:extLst>
      <p:ext uri="{BB962C8B-B14F-4D97-AF65-F5344CB8AC3E}">
        <p14:creationId xmlns:p14="http://schemas.microsoft.com/office/powerpoint/2010/main" val="1261346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2946" y="3708833"/>
            <a:ext cx="9864436" cy="1006475"/>
          </a:xfrm>
        </p:spPr>
        <p:txBody>
          <a:bodyPr anchor="b">
            <a:noAutofit/>
          </a:bodyPr>
          <a:lstStyle>
            <a:lvl1pPr algn="ctr">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5009213"/>
            <a:ext cx="9144000" cy="5266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B8396B-BCB9-404C-8C80-1C78C57F9CAF}" type="datetime1">
              <a:rPr lang="fi-FI"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3787" y="1163781"/>
            <a:ext cx="4359613" cy="2012687"/>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62018" y="245439"/>
            <a:ext cx="1773382" cy="586694"/>
          </a:xfrm>
          <a:prstGeom prst="rect">
            <a:avLst/>
          </a:prstGeom>
        </p:spPr>
      </p:pic>
    </p:spTree>
    <p:extLst>
      <p:ext uri="{BB962C8B-B14F-4D97-AF65-F5344CB8AC3E}">
        <p14:creationId xmlns:p14="http://schemas.microsoft.com/office/powerpoint/2010/main" val="1507551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2850" y="4233581"/>
            <a:ext cx="1926936" cy="207787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641" y="4341275"/>
            <a:ext cx="1850159" cy="1995088"/>
          </a:xfrm>
          <a:prstGeom prst="rect">
            <a:avLst/>
          </a:prstGeom>
        </p:spPr>
      </p:pic>
      <p:sp>
        <p:nvSpPr>
          <p:cNvPr id="2" name="Title 1"/>
          <p:cNvSpPr>
            <a:spLocks noGrp="1"/>
          </p:cNvSpPr>
          <p:nvPr>
            <p:ph type="ctrTitle" hasCustomPrompt="1"/>
          </p:nvPr>
        </p:nvSpPr>
        <p:spPr>
          <a:xfrm>
            <a:off x="1052946" y="3708833"/>
            <a:ext cx="9864436" cy="1006475"/>
          </a:xfrm>
        </p:spPr>
        <p:txBody>
          <a:bodyPr anchor="b">
            <a:noAutofit/>
          </a:bodyPr>
          <a:lstStyle>
            <a:lvl1pPr algn="ctr">
              <a:defRPr sz="4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5009213"/>
            <a:ext cx="9144000" cy="5266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261AD8-73D9-CB41-ABF0-98657464D900}" type="datetime1">
              <a:rPr lang="fi-FI"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93787" y="1474991"/>
            <a:ext cx="4359613" cy="2012687"/>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762018" y="245439"/>
            <a:ext cx="1773382" cy="586694"/>
          </a:xfrm>
          <a:prstGeom prst="rect">
            <a:avLst/>
          </a:prstGeom>
        </p:spPr>
      </p:pic>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11916" y="1213249"/>
            <a:ext cx="1933839" cy="2085323"/>
          </a:xfrm>
          <a:prstGeom prst="rect">
            <a:avLst/>
          </a:prstGeom>
        </p:spPr>
      </p:pic>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477565" y="25357"/>
            <a:ext cx="1625285" cy="1752600"/>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46744" y="77359"/>
            <a:ext cx="1970809" cy="1397632"/>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6253" y="1394978"/>
            <a:ext cx="2428009" cy="1721863"/>
          </a:xfrm>
          <a:prstGeom prst="rect">
            <a:avLst/>
          </a:prstGeom>
        </p:spPr>
      </p:pic>
    </p:spTree>
    <p:extLst>
      <p:ext uri="{BB962C8B-B14F-4D97-AF65-F5344CB8AC3E}">
        <p14:creationId xmlns:p14="http://schemas.microsoft.com/office/powerpoint/2010/main" val="4109882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5CBDDAA-75B6-954E-926D-3ACBD48D83D7}" type="datetime1">
              <a:rPr lang="fi-FI"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1363243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3BDFC8-E4F1-9E49-9A35-06B459454D1A}" type="datetime1">
              <a:rPr lang="fi-FI"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1140657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6473" y="457201"/>
            <a:ext cx="5243945" cy="1325563"/>
          </a:xfrm>
        </p:spPr>
        <p:txBody>
          <a:bodyPr anchor="t" anchorCtr="0">
            <a:normAutofit/>
          </a:bodyPr>
          <a:lstStyle>
            <a:lvl1pPr>
              <a:defRPr sz="2000">
                <a:solidFill>
                  <a:schemeClr val="accent1"/>
                </a:solidFill>
              </a:defRPr>
            </a:lvl1pPr>
          </a:lstStyle>
          <a:p>
            <a:r>
              <a:rPr lang="en-US" dirty="0"/>
              <a:t>CLICK TO EDIT MASTER TITLE STYLE</a:t>
            </a:r>
          </a:p>
        </p:txBody>
      </p:sp>
      <p:sp>
        <p:nvSpPr>
          <p:cNvPr id="5" name="Date Placeholder 4"/>
          <p:cNvSpPr>
            <a:spLocks noGrp="1"/>
          </p:cNvSpPr>
          <p:nvPr>
            <p:ph type="dt" sz="half" idx="10"/>
          </p:nvPr>
        </p:nvSpPr>
        <p:spPr/>
        <p:txBody>
          <a:bodyPr/>
          <a:lstStyle/>
          <a:p>
            <a:fld id="{39499556-34C2-A94A-9D1E-3B75F0005581}" type="datetime1">
              <a:rPr lang="fi-FI"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229107" y="6356350"/>
            <a:ext cx="574964" cy="365125"/>
          </a:xfrm>
        </p:spPr>
        <p:txBody>
          <a:bodyPr/>
          <a:lstStyle/>
          <a:p>
            <a:fld id="{00C3923D-B7C7-8046-BA5C-51D17582FC02}" type="slidenum">
              <a:rPr lang="en-US" smtClean="0"/>
              <a:t>‹#›</a:t>
            </a:fld>
            <a:endParaRPr lang="en-US"/>
          </a:p>
        </p:txBody>
      </p:sp>
      <p:sp>
        <p:nvSpPr>
          <p:cNvPr id="8" name="Picture Placeholder 2"/>
          <p:cNvSpPr>
            <a:spLocks noGrp="1" noChangeAspect="1"/>
          </p:cNvSpPr>
          <p:nvPr>
            <p:ph type="pic" idx="1"/>
          </p:nvPr>
        </p:nvSpPr>
        <p:spPr>
          <a:xfrm>
            <a:off x="6220690" y="457200"/>
            <a:ext cx="5583381" cy="589914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9" name="Text Placeholder 2"/>
          <p:cNvSpPr>
            <a:spLocks noGrp="1"/>
          </p:cNvSpPr>
          <p:nvPr>
            <p:ph type="body" idx="13"/>
          </p:nvPr>
        </p:nvSpPr>
        <p:spPr>
          <a:xfrm>
            <a:off x="526473" y="1782763"/>
            <a:ext cx="5243945" cy="4573585"/>
          </a:xfrm>
        </p:spPr>
        <p:txBody>
          <a:bodyPr anchor="t" anchorCtr="0">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517031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21" name="Picture 3" descr="A group of people sitting at a table with a plate of food&#10;&#10;Description generated with very high confidence">
            <a:extLst>
              <a:ext uri="{FF2B5EF4-FFF2-40B4-BE49-F238E27FC236}">
                <a16:creationId xmlns:a16="http://schemas.microsoft.com/office/drawing/2014/main" id="{B46FED58-36B9-4945-8951-E44C095B250B}"/>
              </a:ext>
            </a:extLst>
          </p:cNvPr>
          <p:cNvPicPr>
            <a:picLocks noChangeAspect="1"/>
          </p:cNvPicPr>
          <p:nvPr userDrawn="1"/>
        </p:nvPicPr>
        <p:blipFill rotWithShape="1">
          <a:blip r:embed="rId2"/>
          <a:srcRect l="9317" t="2222" r="29877" b="-2222"/>
          <a:stretch/>
        </p:blipFill>
        <p:spPr>
          <a:xfrm>
            <a:off x="0" y="-1"/>
            <a:ext cx="6214639" cy="7031421"/>
          </a:xfrm>
          <a:prstGeom prst="rect">
            <a:avLst/>
          </a:prstGeom>
        </p:spPr>
      </p:pic>
      <p:sp>
        <p:nvSpPr>
          <p:cNvPr id="5" name="Date Placeholder 4"/>
          <p:cNvSpPr>
            <a:spLocks noGrp="1"/>
          </p:cNvSpPr>
          <p:nvPr>
            <p:ph type="dt" sz="half" idx="10"/>
          </p:nvPr>
        </p:nvSpPr>
        <p:spPr/>
        <p:txBody>
          <a:bodyPr/>
          <a:lstStyle/>
          <a:p>
            <a:fld id="{8EF32B18-B070-1145-8F94-E0BA7AFCAC1D}" type="datetime1">
              <a:rPr lang="fi-FI"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229107" y="6356350"/>
            <a:ext cx="574964" cy="365125"/>
          </a:xfrm>
        </p:spPr>
        <p:txBody>
          <a:bodyPr/>
          <a:lstStyle/>
          <a:p>
            <a:fld id="{00C3923D-B7C7-8046-BA5C-51D17582FC02}" type="slidenum">
              <a:rPr lang="en-US" smtClean="0"/>
              <a:t>‹#›</a:t>
            </a:fld>
            <a:endParaRPr lang="en-US"/>
          </a:p>
        </p:txBody>
      </p:sp>
      <p:sp>
        <p:nvSpPr>
          <p:cNvPr id="9" name="Text Placeholder 2"/>
          <p:cNvSpPr>
            <a:spLocks noGrp="1"/>
          </p:cNvSpPr>
          <p:nvPr>
            <p:ph type="body" idx="13"/>
          </p:nvPr>
        </p:nvSpPr>
        <p:spPr>
          <a:xfrm>
            <a:off x="6358802" y="1246908"/>
            <a:ext cx="5445269" cy="4807527"/>
          </a:xfrm>
        </p:spPr>
        <p:txBody>
          <a:bodyPr anchor="t" anchorCtr="0">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Rounded Rectangle 2"/>
          <p:cNvSpPr/>
          <p:nvPr userDrawn="1"/>
        </p:nvSpPr>
        <p:spPr>
          <a:xfrm>
            <a:off x="526473" y="-332509"/>
            <a:ext cx="2119745" cy="1579418"/>
          </a:xfrm>
          <a:prstGeom prst="roundRect">
            <a:avLst>
              <a:gd name="adj" fmla="val 5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3166" y="304538"/>
            <a:ext cx="1526358" cy="704668"/>
          </a:xfrm>
          <a:prstGeom prst="rect">
            <a:avLst/>
          </a:prstGeom>
        </p:spPr>
      </p:pic>
      <p:sp>
        <p:nvSpPr>
          <p:cNvPr id="20" name="Title 1"/>
          <p:cNvSpPr>
            <a:spLocks noGrp="1"/>
          </p:cNvSpPr>
          <p:nvPr>
            <p:ph type="title" hasCustomPrompt="1"/>
          </p:nvPr>
        </p:nvSpPr>
        <p:spPr>
          <a:xfrm>
            <a:off x="6358056" y="457200"/>
            <a:ext cx="5446015" cy="1600200"/>
          </a:xfrm>
        </p:spPr>
        <p:txBody>
          <a:bodyPr anchor="t" anchorCtr="0">
            <a:normAutofit/>
          </a:bodyPr>
          <a:lstStyle>
            <a:lvl1pPr>
              <a:defRPr sz="2400"/>
            </a:lvl1pPr>
          </a:lstStyle>
          <a:p>
            <a:r>
              <a:rPr lang="en-US" dirty="0"/>
              <a:t>CLICK TO EDIT MASTER TITLE STYLE</a:t>
            </a:r>
          </a:p>
        </p:txBody>
      </p:sp>
    </p:spTree>
    <p:extLst>
      <p:ext uri="{BB962C8B-B14F-4D97-AF65-F5344CB8AC3E}">
        <p14:creationId xmlns:p14="http://schemas.microsoft.com/office/powerpoint/2010/main" val="325942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B70207-E0B8-7A4B-9F49-E91E1B224E0D}" type="datetime1">
              <a:rPr lang="fi-FI"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327572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BDAA171-B95A-404E-A974-9CFE72BF06DD}" type="datetime1">
              <a:rPr lang="fi-FI"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236430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2E550-D7DC-6F40-8E76-9549675A2216}" type="datetime1">
              <a:rPr lang="fi-FI"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1501028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t" anchorCtr="0"/>
          <a:lstStyle>
            <a:lvl1pPr>
              <a:defRPr sz="3200"/>
            </a:lvl1pPr>
          </a:lstStyle>
          <a:p>
            <a:r>
              <a:rPr lang="en-US" dirty="0"/>
              <a:t>CLICK TO EDIT MASTER TITLE STYLE</a:t>
            </a:r>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F82220-A0AD-AC4C-A453-E0D20379C3E1}" type="datetime1">
              <a:rPr lang="fi-FI"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371398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chorCtr="0"/>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7" y="457201"/>
            <a:ext cx="6620885"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D3A8E6-0DB4-2E4C-85B9-78091BFC6104}" type="datetime1">
              <a:rPr lang="fi-FI"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1056514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861DC-6F14-6148-B9DA-C2D3CD0870CD}" type="datetime1">
              <a:rPr lang="fi-FI"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2589334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EA1206-E574-CA4E-8F0D-ACD8E22F2D22}" type="datetime1">
              <a:rPr lang="fi-FI"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2719710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2946" y="3708833"/>
            <a:ext cx="9864436" cy="1006475"/>
          </a:xfrm>
        </p:spPr>
        <p:txBody>
          <a:bodyPr anchor="b">
            <a:noAutofit/>
          </a:bodyPr>
          <a:lstStyle>
            <a:lvl1pPr algn="ct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5009213"/>
            <a:ext cx="9144000" cy="5266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94AD37-40AE-064C-8998-72E36D94B6D6}" type="datetime1">
              <a:rPr lang="fi-FI"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38600" y="1497616"/>
            <a:ext cx="3606496" cy="166499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2148" y="473647"/>
            <a:ext cx="1773382" cy="5866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676400" y="1204269"/>
            <a:ext cx="1773382" cy="58669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5005" y="248463"/>
            <a:ext cx="1773382" cy="586694"/>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87982" y="617017"/>
            <a:ext cx="1773382" cy="58669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77416" y="555233"/>
            <a:ext cx="1773382" cy="586694"/>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762018" y="245439"/>
            <a:ext cx="1773382" cy="586694"/>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07036" y="248463"/>
            <a:ext cx="1773382" cy="586694"/>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99893" y="248463"/>
            <a:ext cx="1773382" cy="586694"/>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01475" y="1205558"/>
            <a:ext cx="1773382" cy="586694"/>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99893" y="1909165"/>
            <a:ext cx="1773382" cy="586694"/>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8491" y="1560696"/>
            <a:ext cx="1773382" cy="586694"/>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90909" y="1078814"/>
            <a:ext cx="1773382" cy="586694"/>
          </a:xfrm>
          <a:prstGeom prst="rect">
            <a:avLst/>
          </a:prstGeom>
        </p:spPr>
      </p:pic>
      <p:pic>
        <p:nvPicPr>
          <p:cNvPr id="28" name="Picture 2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08839" y="2417243"/>
            <a:ext cx="1773382" cy="586694"/>
          </a:xfrm>
          <a:prstGeom prst="rect">
            <a:avLst/>
          </a:prstGeom>
        </p:spPr>
      </p:pic>
    </p:spTree>
    <p:extLst>
      <p:ext uri="{BB962C8B-B14F-4D97-AF65-F5344CB8AC3E}">
        <p14:creationId xmlns:p14="http://schemas.microsoft.com/office/powerpoint/2010/main" val="2145345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2946" y="3708833"/>
            <a:ext cx="9864436" cy="1006475"/>
          </a:xfrm>
        </p:spPr>
        <p:txBody>
          <a:bodyPr anchor="b">
            <a:noAutofit/>
          </a:bodyPr>
          <a:lstStyle>
            <a:lvl1pPr algn="ct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5009213"/>
            <a:ext cx="9144000" cy="5266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B8396B-BCB9-404C-8C80-1C78C57F9CAF}" type="datetime1">
              <a:rPr lang="fi-FI"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93787" y="1163781"/>
            <a:ext cx="4359613" cy="2012687"/>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762018" y="245439"/>
            <a:ext cx="1773382" cy="586694"/>
          </a:xfrm>
          <a:prstGeom prst="rect">
            <a:avLst/>
          </a:prstGeom>
        </p:spPr>
      </p:pic>
    </p:spTree>
    <p:extLst>
      <p:ext uri="{BB962C8B-B14F-4D97-AF65-F5344CB8AC3E}">
        <p14:creationId xmlns:p14="http://schemas.microsoft.com/office/powerpoint/2010/main" val="2174871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2850" y="4233581"/>
            <a:ext cx="1926936" cy="207787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9641" y="4341275"/>
            <a:ext cx="1850159" cy="1995088"/>
          </a:xfrm>
          <a:prstGeom prst="rect">
            <a:avLst/>
          </a:prstGeom>
        </p:spPr>
      </p:pic>
      <p:sp>
        <p:nvSpPr>
          <p:cNvPr id="2" name="Title 1"/>
          <p:cNvSpPr>
            <a:spLocks noGrp="1"/>
          </p:cNvSpPr>
          <p:nvPr>
            <p:ph type="ctrTitle" hasCustomPrompt="1"/>
          </p:nvPr>
        </p:nvSpPr>
        <p:spPr>
          <a:xfrm>
            <a:off x="1052946" y="3708833"/>
            <a:ext cx="9864436" cy="1006475"/>
          </a:xfrm>
        </p:spPr>
        <p:txBody>
          <a:bodyPr anchor="b">
            <a:noAutofit/>
          </a:bodyPr>
          <a:lstStyle>
            <a:lvl1pPr algn="ctr">
              <a:defRPr sz="4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5009213"/>
            <a:ext cx="9144000" cy="5266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261AD8-73D9-CB41-ABF0-98657464D900}" type="datetime1">
              <a:rPr lang="fi-FI"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93787" y="1474991"/>
            <a:ext cx="4359613" cy="2012687"/>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762018" y="245439"/>
            <a:ext cx="1773382" cy="586694"/>
          </a:xfrm>
          <a:prstGeom prst="rect">
            <a:avLst/>
          </a:prstGeom>
        </p:spPr>
      </p:pic>
      <p:pic>
        <p:nvPicPr>
          <p:cNvPr id="7" name="Picture 6"/>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9811916" y="1213249"/>
            <a:ext cx="1933839" cy="2085323"/>
          </a:xfrm>
          <a:prstGeom prst="rect">
            <a:avLst/>
          </a:prstGeom>
        </p:spPr>
      </p:pic>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477565" y="25357"/>
            <a:ext cx="1625285" cy="1752600"/>
          </a:xfrm>
          <a:prstGeom prst="rect">
            <a:avLst/>
          </a:prstGeom>
        </p:spPr>
      </p:pic>
      <p:pic>
        <p:nvPicPr>
          <p:cNvPr id="11" name="Picture 10"/>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446744" y="77359"/>
            <a:ext cx="1970809" cy="1397632"/>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86253" y="1394978"/>
            <a:ext cx="2428009" cy="1721863"/>
          </a:xfrm>
          <a:prstGeom prst="rect">
            <a:avLst/>
          </a:prstGeom>
        </p:spPr>
      </p:pic>
    </p:spTree>
    <p:extLst>
      <p:ext uri="{BB962C8B-B14F-4D97-AF65-F5344CB8AC3E}">
        <p14:creationId xmlns:p14="http://schemas.microsoft.com/office/powerpoint/2010/main" val="1386384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CBDDAA-75B6-954E-926D-3ACBD48D83D7}" type="datetime1">
              <a:rPr lang="fi-FI"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322705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11.8.2025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3BDFC8-E4F1-9E49-9A35-06B459454D1A}" type="datetime1">
              <a:rPr lang="fi-FI"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865997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6473" y="457201"/>
            <a:ext cx="5243945" cy="1325563"/>
          </a:xfrm>
        </p:spPr>
        <p:txBody>
          <a:bodyPr anchor="t" anchorCtr="0">
            <a:normAutofit/>
          </a:bodyPr>
          <a:lstStyle>
            <a:lvl1pPr>
              <a:defRPr sz="2800">
                <a:solidFill>
                  <a:schemeClr val="accent1"/>
                </a:solidFill>
              </a:defRPr>
            </a:lvl1pPr>
          </a:lstStyle>
          <a:p>
            <a:r>
              <a:rPr lang="en-US"/>
              <a:t>CLICK TO EDIT MASTER TITLE STYLE</a:t>
            </a:r>
          </a:p>
        </p:txBody>
      </p:sp>
      <p:sp>
        <p:nvSpPr>
          <p:cNvPr id="5" name="Date Placeholder 4"/>
          <p:cNvSpPr>
            <a:spLocks noGrp="1"/>
          </p:cNvSpPr>
          <p:nvPr>
            <p:ph type="dt" sz="half" idx="10"/>
          </p:nvPr>
        </p:nvSpPr>
        <p:spPr/>
        <p:txBody>
          <a:bodyPr/>
          <a:lstStyle/>
          <a:p>
            <a:fld id="{39499556-34C2-A94A-9D1E-3B75F0005581}" type="datetime1">
              <a:rPr lang="fi-FI"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229107" y="6356350"/>
            <a:ext cx="574964" cy="365125"/>
          </a:xfrm>
        </p:spPr>
        <p:txBody>
          <a:bodyPr/>
          <a:lstStyle/>
          <a:p>
            <a:fld id="{00C3923D-B7C7-8046-BA5C-51D17582FC02}" type="slidenum">
              <a:rPr lang="en-US" smtClean="0"/>
              <a:t>‹#›</a:t>
            </a:fld>
            <a:endParaRPr lang="en-US"/>
          </a:p>
        </p:txBody>
      </p:sp>
      <p:sp>
        <p:nvSpPr>
          <p:cNvPr id="8" name="Picture Placeholder 2"/>
          <p:cNvSpPr>
            <a:spLocks noGrp="1" noChangeAspect="1"/>
          </p:cNvSpPr>
          <p:nvPr>
            <p:ph type="pic" idx="1"/>
          </p:nvPr>
        </p:nvSpPr>
        <p:spPr>
          <a:xfrm>
            <a:off x="6220690" y="457200"/>
            <a:ext cx="5583381" cy="589914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9" name="Text Placeholder 2"/>
          <p:cNvSpPr>
            <a:spLocks noGrp="1"/>
          </p:cNvSpPr>
          <p:nvPr>
            <p:ph type="body" idx="13"/>
          </p:nvPr>
        </p:nvSpPr>
        <p:spPr>
          <a:xfrm>
            <a:off x="526473" y="1782763"/>
            <a:ext cx="5243945" cy="4573585"/>
          </a:xfrm>
        </p:spPr>
        <p:txBody>
          <a:bodyPr anchor="t" anchorCtr="0">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018049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21" name="Picture 3">
            <a:extLst>
              <a:ext uri="{FF2B5EF4-FFF2-40B4-BE49-F238E27FC236}">
                <a16:creationId xmlns:a16="http://schemas.microsoft.com/office/drawing/2014/main" id="{B46FED58-36B9-4945-8951-E44C095B250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43"/>
            <a:ext cx="6158345" cy="6975834"/>
          </a:xfrm>
          <a:prstGeom prst="rect">
            <a:avLst/>
          </a:prstGeom>
        </p:spPr>
      </p:pic>
      <p:sp>
        <p:nvSpPr>
          <p:cNvPr id="5" name="Date Placeholder 4"/>
          <p:cNvSpPr>
            <a:spLocks noGrp="1"/>
          </p:cNvSpPr>
          <p:nvPr>
            <p:ph type="dt" sz="half" idx="10"/>
          </p:nvPr>
        </p:nvSpPr>
        <p:spPr/>
        <p:txBody>
          <a:bodyPr/>
          <a:lstStyle/>
          <a:p>
            <a:fld id="{8EF32B18-B070-1145-8F94-E0BA7AFCAC1D}" type="datetime1">
              <a:rPr lang="fi-FI"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229107" y="6356350"/>
            <a:ext cx="574964" cy="365125"/>
          </a:xfrm>
        </p:spPr>
        <p:txBody>
          <a:bodyPr/>
          <a:lstStyle/>
          <a:p>
            <a:fld id="{00C3923D-B7C7-8046-BA5C-51D17582FC02}" type="slidenum">
              <a:rPr lang="en-US" smtClean="0"/>
              <a:t>‹#›</a:t>
            </a:fld>
            <a:endParaRPr lang="en-US"/>
          </a:p>
        </p:txBody>
      </p:sp>
      <p:sp>
        <p:nvSpPr>
          <p:cNvPr id="3" name="Rounded Rectangle 2"/>
          <p:cNvSpPr/>
          <p:nvPr userDrawn="1"/>
        </p:nvSpPr>
        <p:spPr>
          <a:xfrm>
            <a:off x="526473" y="-332509"/>
            <a:ext cx="2119745" cy="1579418"/>
          </a:xfrm>
          <a:prstGeom prst="roundRect">
            <a:avLst>
              <a:gd name="adj" fmla="val 52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166" y="304538"/>
            <a:ext cx="1526358" cy="704668"/>
          </a:xfrm>
          <a:prstGeom prst="rect">
            <a:avLst/>
          </a:prstGeom>
        </p:spPr>
      </p:pic>
      <p:sp>
        <p:nvSpPr>
          <p:cNvPr id="20" name="Title 1"/>
          <p:cNvSpPr>
            <a:spLocks noGrp="1"/>
          </p:cNvSpPr>
          <p:nvPr>
            <p:ph type="title" hasCustomPrompt="1"/>
          </p:nvPr>
        </p:nvSpPr>
        <p:spPr>
          <a:xfrm>
            <a:off x="6358056" y="457200"/>
            <a:ext cx="5446015" cy="5541818"/>
          </a:xfrm>
        </p:spPr>
        <p:txBody>
          <a:bodyPr anchor="ctr" anchorCtr="0">
            <a:normAutofit/>
          </a:bodyPr>
          <a:lstStyle>
            <a:lvl1pPr>
              <a:defRPr sz="2400"/>
            </a:lvl1pPr>
          </a:lstStyle>
          <a:p>
            <a:r>
              <a:rPr lang="en-US"/>
              <a:t>CLICK TO EDIT MASTER TITLE STYLE</a:t>
            </a:r>
          </a:p>
        </p:txBody>
      </p:sp>
    </p:spTree>
    <p:extLst>
      <p:ext uri="{BB962C8B-B14F-4D97-AF65-F5344CB8AC3E}">
        <p14:creationId xmlns:p14="http://schemas.microsoft.com/office/powerpoint/2010/main" val="2904113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F32B18-B070-1145-8F94-E0BA7AFCAC1D}" type="datetime1">
              <a:rPr lang="fi-FI"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229107" y="6356350"/>
            <a:ext cx="574964" cy="365125"/>
          </a:xfrm>
        </p:spPr>
        <p:txBody>
          <a:bodyPr/>
          <a:lstStyle/>
          <a:p>
            <a:fld id="{00C3923D-B7C7-8046-BA5C-51D17582FC02}" type="slidenum">
              <a:rPr lang="en-US" smtClean="0"/>
              <a:t>‹#›</a:t>
            </a:fld>
            <a:endParaRPr lang="en-US"/>
          </a:p>
        </p:txBody>
      </p:sp>
      <p:sp>
        <p:nvSpPr>
          <p:cNvPr id="9" name="Text Placeholder 2"/>
          <p:cNvSpPr>
            <a:spLocks noGrp="1"/>
          </p:cNvSpPr>
          <p:nvPr>
            <p:ph type="body" idx="13"/>
          </p:nvPr>
        </p:nvSpPr>
        <p:spPr>
          <a:xfrm>
            <a:off x="6358802" y="504092"/>
            <a:ext cx="5445269" cy="5550343"/>
          </a:xfrm>
        </p:spPr>
        <p:txBody>
          <a:bodyPr anchor="ctr" anchorCtr="0">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icture Placeholder 9"/>
          <p:cNvSpPr>
            <a:spLocks noGrp="1"/>
          </p:cNvSpPr>
          <p:nvPr>
            <p:ph type="pic" sz="quarter" idx="14"/>
          </p:nvPr>
        </p:nvSpPr>
        <p:spPr>
          <a:xfrm>
            <a:off x="0" y="-1"/>
            <a:ext cx="6158345" cy="6858001"/>
          </a:xfrm>
        </p:spPr>
        <p:txBody>
          <a:bodyPr/>
          <a:lstStyle/>
          <a:p>
            <a:endParaRPr lang="en-US"/>
          </a:p>
        </p:txBody>
      </p:sp>
    </p:spTree>
    <p:extLst>
      <p:ext uri="{BB962C8B-B14F-4D97-AF65-F5344CB8AC3E}">
        <p14:creationId xmlns:p14="http://schemas.microsoft.com/office/powerpoint/2010/main" val="460771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buSzPct val="100000"/>
              <a:buFont typeface="Arial" charset="0"/>
              <a:buChar char="•"/>
              <a:defRPr/>
            </a:lvl1pPr>
            <a:lvl2pPr marL="685800" indent="-228600">
              <a:buSzPct val="200000"/>
              <a:buFontTx/>
              <a:buBlip>
                <a:blip r:embed="rId2"/>
              </a:buBlip>
              <a:defRPr/>
            </a:lvl2pPr>
            <a:lvl3pPr marL="1143000" indent="-228600">
              <a:buSzPct val="200000"/>
              <a:buFontTx/>
              <a:buBlip>
                <a:blip r:embed="rId2"/>
              </a:buBlip>
              <a:defRPr/>
            </a:lvl3pPr>
            <a:lvl4pPr marL="1600200" indent="-228600">
              <a:buSzPct val="200000"/>
              <a:buFontTx/>
              <a:buBlip>
                <a:blip r:embed="rId2"/>
              </a:buBlip>
              <a:defRPr/>
            </a:lvl4pPr>
            <a:lvl5pPr marL="2057400" indent="-228600">
              <a:buSzPct val="200000"/>
              <a:buFontTx/>
              <a:buBlip>
                <a:blip r:embed="rId2"/>
              </a:buBlip>
              <a:defRPr/>
            </a:lvl5pPr>
          </a:lstStyle>
          <a:p>
            <a:pPr lvl="0"/>
            <a:r>
              <a:rPr lang="en-US"/>
              <a:t>Click to edit Master text styles</a:t>
            </a: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buSzPct val="100000"/>
              <a:buFont typeface="Arial" charset="0"/>
              <a:buChar char="•"/>
              <a:defRPr/>
            </a:lvl1pPr>
          </a:lstStyle>
          <a:p>
            <a:pPr lvl="0"/>
            <a:r>
              <a:rPr lang="en-US"/>
              <a:t>Click to edit Master text styles</a:t>
            </a:r>
          </a:p>
        </p:txBody>
      </p:sp>
      <p:sp>
        <p:nvSpPr>
          <p:cNvPr id="7" name="Date Placeholder 6"/>
          <p:cNvSpPr>
            <a:spLocks noGrp="1"/>
          </p:cNvSpPr>
          <p:nvPr>
            <p:ph type="dt" sz="half" idx="10"/>
          </p:nvPr>
        </p:nvSpPr>
        <p:spPr/>
        <p:txBody>
          <a:bodyPr/>
          <a:lstStyle/>
          <a:p>
            <a:fld id="{81B70207-E0B8-7A4B-9F49-E91E1B224E0D}" type="datetime1">
              <a:rPr lang="fi-FI" smtClean="0"/>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1192631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DAA171-B95A-404E-A974-9CFE72BF06DD}" type="datetime1">
              <a:rPr lang="fi-FI" smtClean="0"/>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2684944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2E550-D7DC-6F40-8E76-9549675A2216}" type="datetime1">
              <a:rPr lang="fi-FI" smtClean="0"/>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2994427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t" anchorCtr="0"/>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p:spPr>
        <p:txBody>
          <a:bodyPr/>
          <a:lstStyle>
            <a:lvl1pPr>
              <a:defRPr sz="3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F82220-A0AD-AC4C-A453-E0D20379C3E1}" type="datetime1">
              <a:rPr lang="fi-FI"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992342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nchorCtr="0"/>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7" y="457201"/>
            <a:ext cx="6620885"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D3A8E6-0DB4-2E4C-85B9-78091BFC6104}" type="datetime1">
              <a:rPr lang="fi-FI" smtClean="0"/>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3122820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861DC-6F14-6148-B9DA-C2D3CD0870CD}" type="datetime1">
              <a:rPr lang="fi-FI"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36742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A1206-E574-CA4E-8F0D-ACD8E22F2D22}" type="datetime1">
              <a:rPr lang="fi-FI" smtClean="0"/>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3923D-B7C7-8046-BA5C-51D17582FC02}" type="slidenum">
              <a:rPr lang="en-US" smtClean="0"/>
              <a:t>‹#›</a:t>
            </a:fld>
            <a:endParaRPr lang="en-US"/>
          </a:p>
        </p:txBody>
      </p:sp>
    </p:spTree>
    <p:extLst>
      <p:ext uri="{BB962C8B-B14F-4D97-AF65-F5344CB8AC3E}">
        <p14:creationId xmlns:p14="http://schemas.microsoft.com/office/powerpoint/2010/main" val="3838223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11.8.2025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11.8.2025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11.8.2025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11.8.2025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2.pn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ABAE3-D89C-4001-9AEC-5083F82B749C}" type="datetimeFigureOut">
              <a:rPr lang="fi-FI" smtClean="0"/>
              <a:t>11.8.2025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6473" y="365125"/>
            <a:ext cx="1121525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26473" y="1825625"/>
            <a:ext cx="1121525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6473"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25455-A3DD-984B-A2B1-3B0122DC9744}" type="datetime1">
              <a:rPr lang="fi-FI" smtClean="0"/>
              <a:t>11.8.2025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66763" y="6356350"/>
            <a:ext cx="574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3923D-B7C7-8046-BA5C-51D17582FC02}" type="slidenum">
              <a:rPr lang="en-US" smtClean="0"/>
              <a:t>‹#›</a:t>
            </a:fld>
            <a:endParaRPr lang="en-US"/>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702543" y="6455766"/>
            <a:ext cx="1335168" cy="210289"/>
          </a:xfrm>
          <a:prstGeom prst="rect">
            <a:avLst/>
          </a:prstGeom>
        </p:spPr>
      </p:pic>
    </p:spTree>
    <p:extLst>
      <p:ext uri="{BB962C8B-B14F-4D97-AF65-F5344CB8AC3E}">
        <p14:creationId xmlns:p14="http://schemas.microsoft.com/office/powerpoint/2010/main" val="2541658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6473" y="365125"/>
            <a:ext cx="11215253"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26473" y="1825625"/>
            <a:ext cx="1121525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26473"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25455-A3DD-984B-A2B1-3B0122DC9744}" type="datetime1">
              <a:rPr lang="fi-FI" smtClean="0"/>
              <a:t>11.8.2025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166763" y="6356350"/>
            <a:ext cx="574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3923D-B7C7-8046-BA5C-51D17582FC02}" type="slidenum">
              <a:rPr lang="en-US" smtClean="0"/>
              <a:t>‹#›</a:t>
            </a:fld>
            <a:endParaRPr lang="en-US"/>
          </a:p>
        </p:txBody>
      </p:sp>
      <p:pic>
        <p:nvPicPr>
          <p:cNvPr id="7" name="Picture 6"/>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9702543" y="6455766"/>
            <a:ext cx="1335168" cy="210289"/>
          </a:xfrm>
          <a:prstGeom prst="rect">
            <a:avLst/>
          </a:prstGeom>
        </p:spPr>
      </p:pic>
    </p:spTree>
    <p:extLst>
      <p:ext uri="{BB962C8B-B14F-4D97-AF65-F5344CB8AC3E}">
        <p14:creationId xmlns:p14="http://schemas.microsoft.com/office/powerpoint/2010/main" val="34569519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hyperlink" Target="http://www.nykytila.fi/"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www.nykytila.fi/"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CF7772-95A6-444B-A214-75B906AF40B6}"/>
              </a:ext>
            </a:extLst>
          </p:cNvPr>
          <p:cNvSpPr>
            <a:spLocks noGrp="1"/>
          </p:cNvSpPr>
          <p:nvPr>
            <p:ph type="ctrTitle"/>
          </p:nvPr>
        </p:nvSpPr>
        <p:spPr/>
        <p:txBody>
          <a:bodyPr/>
          <a:lstStyle/>
          <a:p>
            <a:r>
              <a:rPr lang="fi-FI" dirty="0"/>
              <a:t>Koulun nimi</a:t>
            </a:r>
          </a:p>
        </p:txBody>
      </p:sp>
      <p:sp>
        <p:nvSpPr>
          <p:cNvPr id="3" name="Alaotsikko 2">
            <a:extLst>
              <a:ext uri="{FF2B5EF4-FFF2-40B4-BE49-F238E27FC236}">
                <a16:creationId xmlns:a16="http://schemas.microsoft.com/office/drawing/2014/main" id="{94641F51-46F0-49E3-A54F-BD88853E3785}"/>
              </a:ext>
            </a:extLst>
          </p:cNvPr>
          <p:cNvSpPr>
            <a:spLocks noGrp="1"/>
          </p:cNvSpPr>
          <p:nvPr>
            <p:ph type="subTitle" idx="1"/>
          </p:nvPr>
        </p:nvSpPr>
        <p:spPr>
          <a:xfrm>
            <a:off x="1524000" y="5009212"/>
            <a:ext cx="9144000" cy="1188387"/>
          </a:xfrm>
        </p:spPr>
        <p:txBody>
          <a:bodyPr>
            <a:normAutofit/>
          </a:bodyPr>
          <a:lstStyle/>
          <a:p>
            <a:r>
              <a:rPr lang="fi-FI" dirty="0"/>
              <a:t>Kunta</a:t>
            </a:r>
          </a:p>
          <a:p>
            <a:r>
              <a:rPr lang="fi-FI" dirty="0"/>
              <a:t>Arviointi toteutettu </a:t>
            </a:r>
            <a:r>
              <a:rPr lang="fi-FI" dirty="0" err="1"/>
              <a:t>pp.kk.vvvv</a:t>
            </a:r>
            <a:endParaRPr lang="fi-FI" dirty="0"/>
          </a:p>
          <a:p>
            <a:endParaRPr lang="fi-FI" dirty="0"/>
          </a:p>
        </p:txBody>
      </p:sp>
      <p:sp>
        <p:nvSpPr>
          <p:cNvPr id="4" name="Päivämäärän paikkamerkki 3">
            <a:extLst>
              <a:ext uri="{FF2B5EF4-FFF2-40B4-BE49-F238E27FC236}">
                <a16:creationId xmlns:a16="http://schemas.microsoft.com/office/drawing/2014/main" id="{EB728DC8-0B1C-4EF7-A821-5DD8B210537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261AD8-73D9-CB41-ABF0-98657464D900}" type="datetime1">
              <a:rPr kumimoji="0" lang="fi-FI" sz="1200" b="0" i="0" u="none" strike="noStrike" kern="1200" cap="none" spc="0" normalizeH="0" baseline="0" noProof="0" smtClean="0">
                <a:ln>
                  <a:noFill/>
                </a:ln>
                <a:solidFill>
                  <a:srgbClr val="000000">
                    <a:tint val="75000"/>
                  </a:srgbClr>
                </a:solidFill>
                <a:effectLst/>
                <a:uLnTx/>
                <a:uFillTx/>
                <a:latin typeface="Lato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11.8.2025</a:t>
            </a:fld>
            <a:endParaRPr kumimoji="0" lang="en-US" sz="1200" b="0" i="0" u="none" strike="noStrike" kern="1200" cap="none" spc="0" normalizeH="0" baseline="0" noProof="0">
              <a:ln>
                <a:noFill/>
              </a:ln>
              <a:solidFill>
                <a:srgbClr val="000000">
                  <a:tint val="75000"/>
                </a:srgbClr>
              </a:solidFill>
              <a:effectLst/>
              <a:uLnTx/>
              <a:uFillTx/>
              <a:latin typeface="Lato Light"/>
              <a:ea typeface="+mn-ea"/>
              <a:cs typeface="+mn-cs"/>
            </a:endParaRPr>
          </a:p>
        </p:txBody>
      </p:sp>
      <p:sp>
        <p:nvSpPr>
          <p:cNvPr id="5" name="Alatunnisteen paikkamerkki 4">
            <a:extLst>
              <a:ext uri="{FF2B5EF4-FFF2-40B4-BE49-F238E27FC236}">
                <a16:creationId xmlns:a16="http://schemas.microsoft.com/office/drawing/2014/main" id="{9DDD606C-346D-467F-8BBF-506CC2A599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Lato Light"/>
              <a:ea typeface="+mn-ea"/>
              <a:cs typeface="+mn-cs"/>
            </a:endParaRPr>
          </a:p>
        </p:txBody>
      </p:sp>
      <p:sp>
        <p:nvSpPr>
          <p:cNvPr id="6" name="Dian numeron paikkamerkki 5">
            <a:extLst>
              <a:ext uri="{FF2B5EF4-FFF2-40B4-BE49-F238E27FC236}">
                <a16:creationId xmlns:a16="http://schemas.microsoft.com/office/drawing/2014/main" id="{D4601466-796E-4CF5-9B1B-E9C24521AE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3923D-B7C7-8046-BA5C-51D17582FC02}" type="slidenum">
              <a:rPr kumimoji="0" lang="en-US" sz="1200" b="0" i="0" u="none" strike="noStrike" kern="1200" cap="none" spc="0" normalizeH="0" baseline="0" noProof="0" smtClean="0">
                <a:ln>
                  <a:noFill/>
                </a:ln>
                <a:solidFill>
                  <a:srgbClr val="000000">
                    <a:tint val="75000"/>
                  </a:srgb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tint val="75000"/>
                </a:srgbClr>
              </a:solidFill>
              <a:effectLst/>
              <a:uLnTx/>
              <a:uFillTx/>
              <a:latin typeface="Lato Light"/>
              <a:ea typeface="+mn-ea"/>
              <a:cs typeface="+mn-cs"/>
            </a:endParaRPr>
          </a:p>
        </p:txBody>
      </p:sp>
      <p:sp>
        <p:nvSpPr>
          <p:cNvPr id="7" name="Tekstiruutu 6">
            <a:extLst>
              <a:ext uri="{FF2B5EF4-FFF2-40B4-BE49-F238E27FC236}">
                <a16:creationId xmlns:a16="http://schemas.microsoft.com/office/drawing/2014/main" id="{66FA9DE4-608B-4177-B601-F0AE3E69CC18}"/>
              </a:ext>
            </a:extLst>
          </p:cNvPr>
          <p:cNvSpPr txBox="1"/>
          <p:nvPr/>
        </p:nvSpPr>
        <p:spPr>
          <a:xfrm>
            <a:off x="4523983" y="470944"/>
            <a:ext cx="3144033" cy="830997"/>
          </a:xfrm>
          <a:prstGeom prst="rect">
            <a:avLst/>
          </a:prstGeom>
          <a:noFill/>
        </p:spPr>
        <p:txBody>
          <a:bodyPr wrap="square" rtlCol="0">
            <a:spAutoFit/>
          </a:bodyPr>
          <a:lstStyle/>
          <a:p>
            <a:pPr algn="ctr"/>
            <a:r>
              <a:rPr lang="fi-FI" sz="4800" dirty="0">
                <a:solidFill>
                  <a:schemeClr val="accent5"/>
                </a:solidFill>
                <a:latin typeface="Lato SemiBold" panose="020B0604020202020204" pitchFamily="34" charset="0"/>
                <a:ea typeface="Lato SemiBold" panose="020B0604020202020204" pitchFamily="34" charset="0"/>
                <a:cs typeface="Lato SemiBold" panose="020B0604020202020204" pitchFamily="34" charset="0"/>
              </a:rPr>
              <a:t>Nykytila.fi</a:t>
            </a:r>
          </a:p>
        </p:txBody>
      </p:sp>
    </p:spTree>
    <p:extLst>
      <p:ext uri="{BB962C8B-B14F-4D97-AF65-F5344CB8AC3E}">
        <p14:creationId xmlns:p14="http://schemas.microsoft.com/office/powerpoint/2010/main" val="4168838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6529"/>
        </a:solidFill>
        <a:effectLst/>
      </p:bgPr>
    </p:bg>
    <p:spTree>
      <p:nvGrpSpPr>
        <p:cNvPr id="1" name=""/>
        <p:cNvGrpSpPr/>
        <p:nvPr/>
      </p:nvGrpSpPr>
      <p:grpSpPr>
        <a:xfrm>
          <a:off x="0" y="0"/>
          <a:ext cx="0" cy="0"/>
          <a:chOff x="0" y="0"/>
          <a:chExt cx="0" cy="0"/>
        </a:xfrm>
      </p:grpSpPr>
      <p:graphicFrame>
        <p:nvGraphicFramePr>
          <p:cNvPr id="5" name="Taulukko 4">
            <a:extLst>
              <a:ext uri="{FF2B5EF4-FFF2-40B4-BE49-F238E27FC236}">
                <a16:creationId xmlns:a16="http://schemas.microsoft.com/office/drawing/2014/main" id="{6D7FAA65-4E9D-4D6B-8528-07B913195BB3}"/>
              </a:ext>
            </a:extLst>
          </p:cNvPr>
          <p:cNvGraphicFramePr>
            <a:graphicFrameLocks noGrp="1"/>
          </p:cNvGraphicFramePr>
          <p:nvPr>
            <p:extLst>
              <p:ext uri="{D42A27DB-BD31-4B8C-83A1-F6EECF244321}">
                <p14:modId xmlns:p14="http://schemas.microsoft.com/office/powerpoint/2010/main" val="3316949484"/>
              </p:ext>
            </p:extLst>
          </p:nvPr>
        </p:nvGraphicFramePr>
        <p:xfrm>
          <a:off x="410995" y="306659"/>
          <a:ext cx="11370009" cy="6244453"/>
        </p:xfrm>
        <a:graphic>
          <a:graphicData uri="http://schemas.openxmlformats.org/drawingml/2006/table">
            <a:tbl>
              <a:tblPr firstRow="1" firstCol="1" bandRow="1"/>
              <a:tblGrid>
                <a:gridCol w="5208305">
                  <a:extLst>
                    <a:ext uri="{9D8B030D-6E8A-4147-A177-3AD203B41FA5}">
                      <a16:colId xmlns:a16="http://schemas.microsoft.com/office/drawing/2014/main" val="3250449122"/>
                    </a:ext>
                  </a:extLst>
                </a:gridCol>
                <a:gridCol w="2885873">
                  <a:extLst>
                    <a:ext uri="{9D8B030D-6E8A-4147-A177-3AD203B41FA5}">
                      <a16:colId xmlns:a16="http://schemas.microsoft.com/office/drawing/2014/main" val="2884435814"/>
                    </a:ext>
                  </a:extLst>
                </a:gridCol>
                <a:gridCol w="2029216">
                  <a:extLst>
                    <a:ext uri="{9D8B030D-6E8A-4147-A177-3AD203B41FA5}">
                      <a16:colId xmlns:a16="http://schemas.microsoft.com/office/drawing/2014/main" val="2265228870"/>
                    </a:ext>
                  </a:extLst>
                </a:gridCol>
                <a:gridCol w="1246615">
                  <a:extLst>
                    <a:ext uri="{9D8B030D-6E8A-4147-A177-3AD203B41FA5}">
                      <a16:colId xmlns:a16="http://schemas.microsoft.com/office/drawing/2014/main" val="806687732"/>
                    </a:ext>
                  </a:extLst>
                </a:gridCol>
              </a:tblGrid>
              <a:tr h="314984">
                <a:tc>
                  <a:txBody>
                    <a:bodyPr/>
                    <a:lstStyle/>
                    <a:p>
                      <a:pPr>
                        <a:lnSpc>
                          <a:spcPct val="115000"/>
                        </a:lnSpc>
                        <a:spcAft>
                          <a:spcPts val="800"/>
                        </a:spcAft>
                      </a:pP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Ruokakasvatusta edistävä yhteistyö</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15000"/>
                        </a:lnSpc>
                        <a:spcAft>
                          <a:spcPts val="800"/>
                        </a:spcAft>
                      </a:pPr>
                      <a:r>
                        <a:rPr lang="fi-FI" sz="1200" b="1" dirty="0">
                          <a:effectLst/>
                          <a:latin typeface="Lato Light" panose="020F0502020204030203" pitchFamily="34" charset="0"/>
                          <a:ea typeface="Lato Light" panose="020F0502020204030203" pitchFamily="34" charset="0"/>
                          <a:cs typeface="Lato Light" panose="020F0502020204030203" pitchFamily="34" charset="0"/>
                        </a:rPr>
                        <a:t>pisteet    /100</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99346434"/>
                  </a:ext>
                </a:extLst>
              </a:tr>
              <a:tr h="2667720">
                <a:tc gridSpan="4">
                  <a:txBody>
                    <a:bodyPr/>
                    <a:lstStyle/>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Tavoite 1</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Tavoite 2</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27293174"/>
                  </a:ext>
                </a:extLst>
              </a:tr>
              <a:tr h="238221">
                <a:tc gridSpan="2">
                  <a:txBody>
                    <a:bodyPr/>
                    <a:lstStyle/>
                    <a:p>
                      <a:pPr>
                        <a:lnSpc>
                          <a:spcPct val="100000"/>
                        </a:lnSpc>
                        <a:spcAft>
                          <a:spcPts val="800"/>
                        </a:spcAft>
                      </a:pPr>
                      <a:r>
                        <a:rPr lang="fi-FI" sz="1200" b="1" dirty="0">
                          <a:effectLst/>
                          <a:latin typeface="Lato Light" panose="020F0502020204030203" pitchFamily="34" charset="0"/>
                          <a:ea typeface="Lato Light" panose="020F0502020204030203" pitchFamily="34" charset="0"/>
                          <a:cs typeface="Lato Light" panose="020F0502020204030203" pitchFamily="34" charset="0"/>
                        </a:rPr>
                        <a:t>Toimenpiteet</a:t>
                      </a:r>
                    </a:p>
                  </a:txBody>
                  <a:tcPr marL="61163" marR="61163"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Toteuttajat</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Aikataulu</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4718339"/>
                  </a:ext>
                </a:extLst>
              </a:tr>
              <a:tr h="755882">
                <a:tc gridSpan="2">
                  <a:txBody>
                    <a:bodyPr/>
                    <a:lstStyle/>
                    <a:p>
                      <a:pPr>
                        <a:lnSpc>
                          <a:spcPct val="107000"/>
                        </a:lnSpc>
                        <a:spcAft>
                          <a:spcPts val="800"/>
                        </a:spcAft>
                      </a:pPr>
                      <a:endParaRPr lang="fi-FI"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6839526"/>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8624142"/>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3118524"/>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6850141"/>
                  </a:ext>
                </a:extLst>
              </a:tr>
            </a:tbl>
          </a:graphicData>
        </a:graphic>
      </p:graphicFrame>
      <p:sp>
        <p:nvSpPr>
          <p:cNvPr id="4" name="Tekstiruutu 3">
            <a:extLst>
              <a:ext uri="{FF2B5EF4-FFF2-40B4-BE49-F238E27FC236}">
                <a16:creationId xmlns:a16="http://schemas.microsoft.com/office/drawing/2014/main" id="{B3D26665-9864-4E05-AF12-4526EBE14C20}"/>
              </a:ext>
            </a:extLst>
          </p:cNvPr>
          <p:cNvSpPr txBox="1"/>
          <p:nvPr/>
        </p:nvSpPr>
        <p:spPr>
          <a:xfrm>
            <a:off x="2565514" y="1580430"/>
            <a:ext cx="7060970" cy="3696909"/>
          </a:xfrm>
          <a:prstGeom prst="rect">
            <a:avLst/>
          </a:prstGeom>
          <a:ln>
            <a:solidFill>
              <a:srgbClr val="F26529"/>
            </a:solidFill>
          </a:ln>
          <a:effectLst>
            <a:glow rad="635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50000"/>
              </a:lnSpc>
            </a:pPr>
            <a:r>
              <a:rPr lang="fi-FI" b="1" dirty="0">
                <a:latin typeface="Lato Light" panose="020F0502020204030203" pitchFamily="34" charset="0"/>
                <a:ea typeface="Lato Light" panose="020F0502020204030203" pitchFamily="34" charset="0"/>
                <a:cs typeface="Lato Light" panose="020F0502020204030203" pitchFamily="34" charset="0"/>
              </a:rPr>
              <a:t>Väittämät</a:t>
            </a: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Kouluruokailu ja ruokakasvatus otetaan säännöllisesti esille henkilöstön kokouksissa.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Yhteisöllisessä opiskeluhuoltoryhmässä käsitellään ruokaan ja syömiseen liittyviä asioita.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Ruokapalvelutyöntekijät tekevät yhteistyötä opetushenkilöstön ja oppilaiden kanssa ruokakasvatuksessa.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Huoltajille viestitään säännöllisesti kouluruokailusta.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Oppilaskunnan hallitus tai muu oppilasryhmä käsittelee kouluruokailua säännöllisesti kokouksissaan.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Koulu tekee ruokakasvatuksessa yhteistyötä paikallisten kanssa.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13850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9" presetClass="emph" presetSubtype="0" nodeType="withEffect">
                                  <p:stCondLst>
                                    <p:cond delay="0"/>
                                  </p:stCondLst>
                                  <p:endCondLst>
                                    <p:cond evt="onNext" delay="0">
                                      <p:tgtEl>
                                        <p:sldTgt/>
                                      </p:tgtEl>
                                    </p:cond>
                                  </p:end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6529"/>
        </a:solidFill>
        <a:effectLst/>
      </p:bgPr>
    </p:bg>
    <p:spTree>
      <p:nvGrpSpPr>
        <p:cNvPr id="1" name=""/>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DF9210CC-C319-41A2-82D9-F4F7CD704C54}"/>
              </a:ext>
            </a:extLst>
          </p:cNvPr>
          <p:cNvGraphicFramePr>
            <a:graphicFrameLocks noGrp="1"/>
          </p:cNvGraphicFramePr>
          <p:nvPr/>
        </p:nvGraphicFramePr>
        <p:xfrm>
          <a:off x="406402" y="682171"/>
          <a:ext cx="11393712" cy="5789935"/>
        </p:xfrm>
        <a:graphic>
          <a:graphicData uri="http://schemas.openxmlformats.org/drawingml/2006/table">
            <a:tbl>
              <a:tblPr firstRow="1" firstCol="1" bandRow="1"/>
              <a:tblGrid>
                <a:gridCol w="2278742">
                  <a:extLst>
                    <a:ext uri="{9D8B030D-6E8A-4147-A177-3AD203B41FA5}">
                      <a16:colId xmlns:a16="http://schemas.microsoft.com/office/drawing/2014/main" val="1096344709"/>
                    </a:ext>
                  </a:extLst>
                </a:gridCol>
                <a:gridCol w="2278743">
                  <a:extLst>
                    <a:ext uri="{9D8B030D-6E8A-4147-A177-3AD203B41FA5}">
                      <a16:colId xmlns:a16="http://schemas.microsoft.com/office/drawing/2014/main" val="2530867390"/>
                    </a:ext>
                  </a:extLst>
                </a:gridCol>
                <a:gridCol w="2278742">
                  <a:extLst>
                    <a:ext uri="{9D8B030D-6E8A-4147-A177-3AD203B41FA5}">
                      <a16:colId xmlns:a16="http://schemas.microsoft.com/office/drawing/2014/main" val="3420230794"/>
                    </a:ext>
                  </a:extLst>
                </a:gridCol>
                <a:gridCol w="2278743">
                  <a:extLst>
                    <a:ext uri="{9D8B030D-6E8A-4147-A177-3AD203B41FA5}">
                      <a16:colId xmlns:a16="http://schemas.microsoft.com/office/drawing/2014/main" val="2986237067"/>
                    </a:ext>
                  </a:extLst>
                </a:gridCol>
                <a:gridCol w="2278742">
                  <a:extLst>
                    <a:ext uri="{9D8B030D-6E8A-4147-A177-3AD203B41FA5}">
                      <a16:colId xmlns:a16="http://schemas.microsoft.com/office/drawing/2014/main" val="764519771"/>
                    </a:ext>
                  </a:extLst>
                </a:gridCol>
              </a:tblGrid>
              <a:tr h="507459">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Tavoite</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Kuinka tavoite toteutui?</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Millaisia kokemuksia saatiin?</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Mitä toimintaa jatketaan?</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Mitä ei enää tehdä?</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9212784"/>
                  </a:ext>
                </a:extLst>
              </a:tr>
              <a:tr h="2293192">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812636"/>
                  </a:ext>
                </a:extLst>
              </a:tr>
              <a:tr h="2989284">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6755413"/>
                  </a:ext>
                </a:extLst>
              </a:tr>
            </a:tbl>
          </a:graphicData>
        </a:graphic>
      </p:graphicFrame>
      <p:sp>
        <p:nvSpPr>
          <p:cNvPr id="2" name="Tekstiruutu 1">
            <a:extLst>
              <a:ext uri="{FF2B5EF4-FFF2-40B4-BE49-F238E27FC236}">
                <a16:creationId xmlns:a16="http://schemas.microsoft.com/office/drawing/2014/main" id="{F0073743-CFCB-42AD-AEDD-FAEEF5B74628}"/>
              </a:ext>
            </a:extLst>
          </p:cNvPr>
          <p:cNvSpPr txBox="1"/>
          <p:nvPr/>
        </p:nvSpPr>
        <p:spPr>
          <a:xfrm>
            <a:off x="336952" y="201228"/>
            <a:ext cx="4764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Ruokakasvatusta edistävä yhteistyö</a:t>
            </a:r>
          </a:p>
        </p:txBody>
      </p:sp>
    </p:spTree>
    <p:extLst>
      <p:ext uri="{BB962C8B-B14F-4D97-AF65-F5344CB8AC3E}">
        <p14:creationId xmlns:p14="http://schemas.microsoft.com/office/powerpoint/2010/main" val="3100363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CC48"/>
        </a:solidFill>
        <a:effectLst/>
      </p:bgPr>
    </p:bg>
    <p:spTree>
      <p:nvGrpSpPr>
        <p:cNvPr id="1" name=""/>
        <p:cNvGrpSpPr/>
        <p:nvPr/>
      </p:nvGrpSpPr>
      <p:grpSpPr>
        <a:xfrm>
          <a:off x="0" y="0"/>
          <a:ext cx="0" cy="0"/>
          <a:chOff x="0" y="0"/>
          <a:chExt cx="0" cy="0"/>
        </a:xfrm>
      </p:grpSpPr>
      <p:graphicFrame>
        <p:nvGraphicFramePr>
          <p:cNvPr id="2" name="Taulukko 1">
            <a:extLst>
              <a:ext uri="{FF2B5EF4-FFF2-40B4-BE49-F238E27FC236}">
                <a16:creationId xmlns:a16="http://schemas.microsoft.com/office/drawing/2014/main" id="{505B8D66-1441-414E-ADC8-8658E504D453}"/>
              </a:ext>
            </a:extLst>
          </p:cNvPr>
          <p:cNvGraphicFramePr>
            <a:graphicFrameLocks noGrp="1"/>
          </p:cNvGraphicFramePr>
          <p:nvPr>
            <p:extLst>
              <p:ext uri="{D42A27DB-BD31-4B8C-83A1-F6EECF244321}">
                <p14:modId xmlns:p14="http://schemas.microsoft.com/office/powerpoint/2010/main" val="2776899399"/>
              </p:ext>
            </p:extLst>
          </p:nvPr>
        </p:nvGraphicFramePr>
        <p:xfrm>
          <a:off x="410995" y="306659"/>
          <a:ext cx="11370009" cy="6244453"/>
        </p:xfrm>
        <a:graphic>
          <a:graphicData uri="http://schemas.openxmlformats.org/drawingml/2006/table">
            <a:tbl>
              <a:tblPr firstRow="1" firstCol="1" bandRow="1"/>
              <a:tblGrid>
                <a:gridCol w="5208305">
                  <a:extLst>
                    <a:ext uri="{9D8B030D-6E8A-4147-A177-3AD203B41FA5}">
                      <a16:colId xmlns:a16="http://schemas.microsoft.com/office/drawing/2014/main" val="3250449122"/>
                    </a:ext>
                  </a:extLst>
                </a:gridCol>
                <a:gridCol w="2885873">
                  <a:extLst>
                    <a:ext uri="{9D8B030D-6E8A-4147-A177-3AD203B41FA5}">
                      <a16:colId xmlns:a16="http://schemas.microsoft.com/office/drawing/2014/main" val="2884435814"/>
                    </a:ext>
                  </a:extLst>
                </a:gridCol>
                <a:gridCol w="2029216">
                  <a:extLst>
                    <a:ext uri="{9D8B030D-6E8A-4147-A177-3AD203B41FA5}">
                      <a16:colId xmlns:a16="http://schemas.microsoft.com/office/drawing/2014/main" val="2265228870"/>
                    </a:ext>
                  </a:extLst>
                </a:gridCol>
                <a:gridCol w="1246615">
                  <a:extLst>
                    <a:ext uri="{9D8B030D-6E8A-4147-A177-3AD203B41FA5}">
                      <a16:colId xmlns:a16="http://schemas.microsoft.com/office/drawing/2014/main" val="806687732"/>
                    </a:ext>
                  </a:extLst>
                </a:gridCol>
              </a:tblGrid>
              <a:tr h="314984">
                <a:tc>
                  <a:txBody>
                    <a:bodyPr/>
                    <a:lstStyle/>
                    <a:p>
                      <a:pPr>
                        <a:lnSpc>
                          <a:spcPct val="115000"/>
                        </a:lnSpc>
                        <a:spcAft>
                          <a:spcPts val="800"/>
                        </a:spcAft>
                      </a:pP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Ruokakasvatuksen tuki ja jatkuvuus</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15000"/>
                        </a:lnSpc>
                        <a:spcAft>
                          <a:spcPts val="800"/>
                        </a:spcAft>
                      </a:pPr>
                      <a:r>
                        <a:rPr lang="fi-FI" sz="1200" b="1" dirty="0">
                          <a:effectLst/>
                          <a:latin typeface="Lato Light" panose="020F0502020204030203" pitchFamily="34" charset="0"/>
                          <a:ea typeface="Lato Light" panose="020F0502020204030203" pitchFamily="34" charset="0"/>
                          <a:cs typeface="Lato Light" panose="020F0502020204030203" pitchFamily="34" charset="0"/>
                        </a:rPr>
                        <a:t>pisteet    /100</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99346434"/>
                  </a:ext>
                </a:extLst>
              </a:tr>
              <a:tr h="2667720">
                <a:tc gridSpan="4">
                  <a:txBody>
                    <a:bodyPr/>
                    <a:lstStyle/>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Tavoite 1</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Tavoite 2</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27293174"/>
                  </a:ext>
                </a:extLst>
              </a:tr>
              <a:tr h="238221">
                <a:tc gridSpan="2">
                  <a:txBody>
                    <a:bodyPr/>
                    <a:lstStyle/>
                    <a:p>
                      <a:pPr>
                        <a:lnSpc>
                          <a:spcPct val="100000"/>
                        </a:lnSpc>
                        <a:spcAft>
                          <a:spcPts val="800"/>
                        </a:spcAft>
                      </a:pPr>
                      <a:r>
                        <a:rPr lang="fi-FI" sz="1200" b="1" dirty="0">
                          <a:effectLst/>
                          <a:latin typeface="Lato Light" panose="020F0502020204030203" pitchFamily="34" charset="0"/>
                          <a:ea typeface="Lato Light" panose="020F0502020204030203" pitchFamily="34" charset="0"/>
                          <a:cs typeface="Lato Light" panose="020F0502020204030203" pitchFamily="34" charset="0"/>
                        </a:rPr>
                        <a:t>Toimenpiteet</a:t>
                      </a:r>
                    </a:p>
                  </a:txBody>
                  <a:tcPr marL="61163" marR="61163"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Toteuttajat</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Aikataulu</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4718339"/>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6839526"/>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8624142"/>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3118524"/>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6850141"/>
                  </a:ext>
                </a:extLst>
              </a:tr>
            </a:tbl>
          </a:graphicData>
        </a:graphic>
      </p:graphicFrame>
      <p:sp>
        <p:nvSpPr>
          <p:cNvPr id="5" name="Tekstiruutu 4">
            <a:extLst>
              <a:ext uri="{FF2B5EF4-FFF2-40B4-BE49-F238E27FC236}">
                <a16:creationId xmlns:a16="http://schemas.microsoft.com/office/drawing/2014/main" id="{F3713719-65DF-4314-9F54-2374B14C832B}"/>
              </a:ext>
            </a:extLst>
          </p:cNvPr>
          <p:cNvSpPr txBox="1"/>
          <p:nvPr/>
        </p:nvSpPr>
        <p:spPr>
          <a:xfrm>
            <a:off x="2565514" y="2065178"/>
            <a:ext cx="7060970" cy="2727413"/>
          </a:xfrm>
          <a:prstGeom prst="rect">
            <a:avLst/>
          </a:prstGeom>
          <a:ln>
            <a:solidFill>
              <a:srgbClr val="F3CC48"/>
            </a:solidFill>
          </a:ln>
          <a:effectLst>
            <a:glow rad="635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nSpc>
                <a:spcPct val="150000"/>
              </a:lnSpc>
            </a:pPr>
            <a:r>
              <a:rPr lang="fi-FI" b="1" dirty="0">
                <a:latin typeface="Lato Light" panose="020F0502020204030203" pitchFamily="34" charset="0"/>
                <a:ea typeface="Lato Light" panose="020F0502020204030203" pitchFamily="34" charset="0"/>
                <a:cs typeface="Lato Light" panose="020F0502020204030203" pitchFamily="34" charset="0"/>
              </a:rPr>
              <a:t>Väittämät</a:t>
            </a: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Rehtori varmistaa budjetista valvonta-ateriaedun laajasti koulun henkilöstölle.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Henkilöstö on saanut viimeisen 5 vuoden aikana koulutusta ruokakasvatukseen.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Rehtori on tietoinen lasten ja nuorten ravitsemukseen ja ruokakasvatukseen liittyvistä kirjauksista kunnan hyvinvointisuunnitelmassa.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Koulussa on ruokakasvatuksesta vastaava henkilö tai tiimi.</a:t>
            </a:r>
            <a:r>
              <a:rPr lang="fi-FI" sz="1400" b="1" dirty="0">
                <a:latin typeface="Lato Light" panose="020F0502020204030203" pitchFamily="34" charset="0"/>
                <a:ea typeface="Lato Light" panose="020F0502020204030203" pitchFamily="34" charset="0"/>
                <a:cs typeface="Lato Light" panose="020F0502020204030203" pitchFamily="34" charset="0"/>
              </a:rPr>
              <a:t> /100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Koulun johto tukee henkilöstöä ruokailun ja ruokakasvatuksen kehittämisessä.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Koulun henkilöstö on sitoutunut ruokailun ja ruokakasvatuksen kehittämiseen.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49787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endCondLst>
                                    <p:cond evt="onNext" delay="0">
                                      <p:tgtEl>
                                        <p:sldTgt/>
                                      </p:tgtEl>
                                    </p:cond>
                                  </p:end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C629"/>
        </a:solidFill>
        <a:effectLst/>
      </p:bgPr>
    </p:bg>
    <p:spTree>
      <p:nvGrpSpPr>
        <p:cNvPr id="1" name=""/>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DF9210CC-C319-41A2-82D9-F4F7CD704C54}"/>
              </a:ext>
            </a:extLst>
          </p:cNvPr>
          <p:cNvGraphicFramePr>
            <a:graphicFrameLocks noGrp="1"/>
          </p:cNvGraphicFramePr>
          <p:nvPr/>
        </p:nvGraphicFramePr>
        <p:xfrm>
          <a:off x="406402" y="682171"/>
          <a:ext cx="11393712" cy="5789935"/>
        </p:xfrm>
        <a:graphic>
          <a:graphicData uri="http://schemas.openxmlformats.org/drawingml/2006/table">
            <a:tbl>
              <a:tblPr firstRow="1" firstCol="1" bandRow="1"/>
              <a:tblGrid>
                <a:gridCol w="2278742">
                  <a:extLst>
                    <a:ext uri="{9D8B030D-6E8A-4147-A177-3AD203B41FA5}">
                      <a16:colId xmlns:a16="http://schemas.microsoft.com/office/drawing/2014/main" val="1096344709"/>
                    </a:ext>
                  </a:extLst>
                </a:gridCol>
                <a:gridCol w="2278743">
                  <a:extLst>
                    <a:ext uri="{9D8B030D-6E8A-4147-A177-3AD203B41FA5}">
                      <a16:colId xmlns:a16="http://schemas.microsoft.com/office/drawing/2014/main" val="2530867390"/>
                    </a:ext>
                  </a:extLst>
                </a:gridCol>
                <a:gridCol w="2278742">
                  <a:extLst>
                    <a:ext uri="{9D8B030D-6E8A-4147-A177-3AD203B41FA5}">
                      <a16:colId xmlns:a16="http://schemas.microsoft.com/office/drawing/2014/main" val="3420230794"/>
                    </a:ext>
                  </a:extLst>
                </a:gridCol>
                <a:gridCol w="2278743">
                  <a:extLst>
                    <a:ext uri="{9D8B030D-6E8A-4147-A177-3AD203B41FA5}">
                      <a16:colId xmlns:a16="http://schemas.microsoft.com/office/drawing/2014/main" val="2986237067"/>
                    </a:ext>
                  </a:extLst>
                </a:gridCol>
                <a:gridCol w="2278742">
                  <a:extLst>
                    <a:ext uri="{9D8B030D-6E8A-4147-A177-3AD203B41FA5}">
                      <a16:colId xmlns:a16="http://schemas.microsoft.com/office/drawing/2014/main" val="764519771"/>
                    </a:ext>
                  </a:extLst>
                </a:gridCol>
              </a:tblGrid>
              <a:tr h="507459">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Tavoite</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Kuinka tavoite toteutui?</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Millaisia kokemuksia saatiin?</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Mitä toimintaa jatketaan?</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Mitä ei enää tehdä?</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9212784"/>
                  </a:ext>
                </a:extLst>
              </a:tr>
              <a:tr h="2293192">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812636"/>
                  </a:ext>
                </a:extLst>
              </a:tr>
              <a:tr h="2989284">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6755413"/>
                  </a:ext>
                </a:extLst>
              </a:tr>
            </a:tbl>
          </a:graphicData>
        </a:graphic>
      </p:graphicFrame>
      <p:sp>
        <p:nvSpPr>
          <p:cNvPr id="2" name="Tekstiruutu 1">
            <a:extLst>
              <a:ext uri="{FF2B5EF4-FFF2-40B4-BE49-F238E27FC236}">
                <a16:creationId xmlns:a16="http://schemas.microsoft.com/office/drawing/2014/main" id="{F0073743-CFCB-42AD-AEDD-FAEEF5B74628}"/>
              </a:ext>
            </a:extLst>
          </p:cNvPr>
          <p:cNvSpPr txBox="1"/>
          <p:nvPr/>
        </p:nvSpPr>
        <p:spPr>
          <a:xfrm>
            <a:off x="336952" y="201228"/>
            <a:ext cx="4764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Ruokakasvatuksen tuki ja jatkuvuus</a:t>
            </a:r>
            <a:endParaRPr kumimoji="0" lang="fi-F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391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14922226-7B78-4A86-A998-2EB5CB893094}"/>
              </a:ext>
            </a:extLst>
          </p:cNvPr>
          <p:cNvSpPr>
            <a:spLocks noGrp="1"/>
          </p:cNvSpPr>
          <p:nvPr>
            <p:ph type="ctrTitle"/>
          </p:nvPr>
        </p:nvSpPr>
        <p:spPr>
          <a:xfrm>
            <a:off x="1163782" y="3636905"/>
            <a:ext cx="9864436" cy="1006475"/>
          </a:xfrm>
        </p:spPr>
        <p:txBody>
          <a:bodyPr/>
          <a:lstStyle/>
          <a:p>
            <a:r>
              <a:rPr lang="fi-FI" dirty="0"/>
              <a:t>www.nykytila.fi </a:t>
            </a:r>
            <a:br>
              <a:rPr lang="fi-FI" dirty="0"/>
            </a:br>
            <a:r>
              <a:rPr lang="fi-FI" dirty="0"/>
              <a:t>www.maistuvakoulu.fi</a:t>
            </a:r>
          </a:p>
        </p:txBody>
      </p:sp>
      <p:sp>
        <p:nvSpPr>
          <p:cNvPr id="11" name="Alaotsikko 10">
            <a:extLst>
              <a:ext uri="{FF2B5EF4-FFF2-40B4-BE49-F238E27FC236}">
                <a16:creationId xmlns:a16="http://schemas.microsoft.com/office/drawing/2014/main" id="{43CFEE95-E0A3-44B5-9F9A-CEA4F0CAEDD5}"/>
              </a:ext>
            </a:extLst>
          </p:cNvPr>
          <p:cNvSpPr>
            <a:spLocks noGrp="1"/>
          </p:cNvSpPr>
          <p:nvPr>
            <p:ph type="subTitle" idx="1"/>
          </p:nvPr>
        </p:nvSpPr>
        <p:spPr>
          <a:xfrm>
            <a:off x="1524000" y="4894479"/>
            <a:ext cx="9144000" cy="707535"/>
          </a:xfrm>
        </p:spPr>
        <p:txBody>
          <a:bodyPr>
            <a:noAutofit/>
          </a:bodyPr>
          <a:lstStyle/>
          <a:p>
            <a:r>
              <a:rPr lang="fi-FI" sz="2800" dirty="0"/>
              <a:t>Facebook: Maistuva koulu</a:t>
            </a:r>
            <a:br>
              <a:rPr lang="fi-FI" sz="2800" dirty="0"/>
            </a:br>
            <a:r>
              <a:rPr lang="fi-FI" sz="2800" dirty="0"/>
              <a:t>Instagram: @maistuvakoulu</a:t>
            </a:r>
            <a:br>
              <a:rPr lang="fi-FI" sz="2800" dirty="0"/>
            </a:br>
            <a:r>
              <a:rPr lang="fi-FI" sz="2800" dirty="0"/>
              <a:t>#maistuvakoulu </a:t>
            </a:r>
          </a:p>
        </p:txBody>
      </p:sp>
      <p:sp>
        <p:nvSpPr>
          <p:cNvPr id="3" name="Päivämäärän paikkamerkki 2">
            <a:extLst>
              <a:ext uri="{FF2B5EF4-FFF2-40B4-BE49-F238E27FC236}">
                <a16:creationId xmlns:a16="http://schemas.microsoft.com/office/drawing/2014/main" id="{6E13901C-C75D-4150-AED6-7F0B3D43B69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499556-34C2-A94A-9D1E-3B75F0005581}" type="datetime1">
              <a:rPr kumimoji="0" lang="fi-FI" sz="1200" b="0" i="0" u="none" strike="noStrike" kern="1200" cap="none" spc="0" normalizeH="0" baseline="0" noProof="0" smtClean="0">
                <a:ln>
                  <a:noFill/>
                </a:ln>
                <a:solidFill>
                  <a:srgbClr val="000000">
                    <a:tint val="75000"/>
                  </a:srgbClr>
                </a:solidFill>
                <a:effectLst/>
                <a:uLnTx/>
                <a:uFillTx/>
                <a:latin typeface="Lato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11.8.2025</a:t>
            </a:fld>
            <a:endParaRPr kumimoji="0" lang="en-US" sz="1200" b="0" i="0" u="none" strike="noStrike" kern="1200" cap="none" spc="0" normalizeH="0" baseline="0" noProof="0">
              <a:ln>
                <a:noFill/>
              </a:ln>
              <a:solidFill>
                <a:srgbClr val="000000">
                  <a:tint val="75000"/>
                </a:srgbClr>
              </a:solidFill>
              <a:effectLst/>
              <a:uLnTx/>
              <a:uFillTx/>
              <a:latin typeface="Lato Light"/>
              <a:ea typeface="+mn-ea"/>
              <a:cs typeface="+mn-cs"/>
            </a:endParaRPr>
          </a:p>
        </p:txBody>
      </p:sp>
      <p:sp>
        <p:nvSpPr>
          <p:cNvPr id="4" name="Alatunnisteen paikkamerkki 3">
            <a:extLst>
              <a:ext uri="{FF2B5EF4-FFF2-40B4-BE49-F238E27FC236}">
                <a16:creationId xmlns:a16="http://schemas.microsoft.com/office/drawing/2014/main" id="{AB18241C-39C8-4DDC-8956-6DF920CEFC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Lato Light"/>
              <a:ea typeface="+mn-ea"/>
              <a:cs typeface="+mn-cs"/>
            </a:endParaRPr>
          </a:p>
        </p:txBody>
      </p:sp>
      <p:sp>
        <p:nvSpPr>
          <p:cNvPr id="5" name="Dian numeron paikkamerkki 4">
            <a:extLst>
              <a:ext uri="{FF2B5EF4-FFF2-40B4-BE49-F238E27FC236}">
                <a16:creationId xmlns:a16="http://schemas.microsoft.com/office/drawing/2014/main" id="{D1E079BB-F2E7-4C13-A9DA-E29CC2D481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3923D-B7C7-8046-BA5C-51D17582FC02}" type="slidenum">
              <a:rPr kumimoji="0" lang="en-US" sz="1200" b="0" i="0" u="none" strike="noStrike" kern="1200" cap="none" spc="0" normalizeH="0" baseline="0" noProof="0" smtClean="0">
                <a:ln>
                  <a:noFill/>
                </a:ln>
                <a:solidFill>
                  <a:srgbClr val="000000">
                    <a:tint val="75000"/>
                  </a:srgb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tint val="75000"/>
                </a:srgbClr>
              </a:solidFill>
              <a:effectLst/>
              <a:uLnTx/>
              <a:uFillTx/>
              <a:latin typeface="Lato Light"/>
              <a:ea typeface="+mn-ea"/>
              <a:cs typeface="+mn-cs"/>
            </a:endParaRPr>
          </a:p>
        </p:txBody>
      </p:sp>
    </p:spTree>
    <p:extLst>
      <p:ext uri="{BB962C8B-B14F-4D97-AF65-F5344CB8AC3E}">
        <p14:creationId xmlns:p14="http://schemas.microsoft.com/office/powerpoint/2010/main" val="50165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FBBE72-2712-46D0-BD1C-F26F93809A2E}"/>
              </a:ext>
            </a:extLst>
          </p:cNvPr>
          <p:cNvSpPr>
            <a:spLocks noGrp="1"/>
          </p:cNvSpPr>
          <p:nvPr>
            <p:ph type="title"/>
          </p:nvPr>
        </p:nvSpPr>
        <p:spPr/>
        <p:txBody>
          <a:bodyPr>
            <a:normAutofit fontScale="90000"/>
          </a:bodyPr>
          <a:lstStyle/>
          <a:p>
            <a:r>
              <a:rPr lang="fi-FI" dirty="0">
                <a:latin typeface="+mn-lt"/>
              </a:rPr>
              <a:t>Ruokailun ja ruokakasvatuksen kehittäminen</a:t>
            </a:r>
            <a:br>
              <a:rPr lang="fi-FI" dirty="0"/>
            </a:br>
            <a:r>
              <a:rPr lang="fi-FI" dirty="0"/>
              <a:t>Toimintasuunnitelmapohja koululle</a:t>
            </a:r>
          </a:p>
        </p:txBody>
      </p:sp>
      <p:sp>
        <p:nvSpPr>
          <p:cNvPr id="4" name="Sisällön paikkamerkki 3">
            <a:extLst>
              <a:ext uri="{FF2B5EF4-FFF2-40B4-BE49-F238E27FC236}">
                <a16:creationId xmlns:a16="http://schemas.microsoft.com/office/drawing/2014/main" id="{0FA88FEA-5853-43FE-A4BE-32B6A9D40C38}"/>
              </a:ext>
            </a:extLst>
          </p:cNvPr>
          <p:cNvSpPr>
            <a:spLocks noGrp="1"/>
          </p:cNvSpPr>
          <p:nvPr>
            <p:ph sz="half" idx="2"/>
          </p:nvPr>
        </p:nvSpPr>
        <p:spPr>
          <a:xfrm>
            <a:off x="839787" y="2141951"/>
            <a:ext cx="6074579" cy="4047712"/>
          </a:xfrm>
        </p:spPr>
        <p:txBody>
          <a:bodyPr>
            <a:normAutofit fontScale="92500" lnSpcReduction="10000"/>
          </a:bodyPr>
          <a:lstStyle/>
          <a:p>
            <a:pPr marL="0" indent="0">
              <a:buNone/>
            </a:pPr>
            <a:r>
              <a:rPr lang="fi-FI" dirty="0"/>
              <a:t>Ennen toimintasuunnitelman laatimista toteuttakaa yksikössä ruokailun ja ruokakasvatuksen arviointi </a:t>
            </a:r>
            <a:r>
              <a:rPr lang="fi-FI" dirty="0">
                <a:hlinkClick r:id="rId2"/>
              </a:rPr>
              <a:t>nykytila.fi</a:t>
            </a:r>
            <a:r>
              <a:rPr lang="fi-FI" dirty="0"/>
              <a:t>-verkkopalvelussa. Arviointi toimii pohjana keskeisten tavoitteiden määrittelylle. </a:t>
            </a:r>
          </a:p>
          <a:p>
            <a:pPr marL="0" indent="0">
              <a:buNone/>
            </a:pPr>
            <a:r>
              <a:rPr lang="fi-FI" dirty="0"/>
              <a:t>Sopikaa yhdessä lukuvuoden aikana toteutettavat tavoitteet yhdelle tai useammalle teemalle. Onnistumista tukevat ytimekkäät ja konkreettiset tavoitteet, joiden osalta vähemmän on enemmän. </a:t>
            </a:r>
          </a:p>
          <a:p>
            <a:pPr marL="0" indent="0">
              <a:buNone/>
            </a:pPr>
            <a:endParaRPr lang="fi-FI" dirty="0"/>
          </a:p>
        </p:txBody>
      </p:sp>
      <p:sp>
        <p:nvSpPr>
          <p:cNvPr id="5" name="Tekstin paikkamerkki 4">
            <a:extLst>
              <a:ext uri="{FF2B5EF4-FFF2-40B4-BE49-F238E27FC236}">
                <a16:creationId xmlns:a16="http://schemas.microsoft.com/office/drawing/2014/main" id="{F41D0249-8721-4C26-9235-EBD7E58E0D95}"/>
              </a:ext>
            </a:extLst>
          </p:cNvPr>
          <p:cNvSpPr>
            <a:spLocks noGrp="1"/>
          </p:cNvSpPr>
          <p:nvPr>
            <p:ph type="body" sz="quarter" idx="3"/>
          </p:nvPr>
        </p:nvSpPr>
        <p:spPr>
          <a:xfrm>
            <a:off x="7075238" y="1681163"/>
            <a:ext cx="4666489" cy="823912"/>
          </a:xfrm>
        </p:spPr>
        <p:txBody>
          <a:bodyPr/>
          <a:lstStyle/>
          <a:p>
            <a:r>
              <a:rPr lang="fi-FI" dirty="0"/>
              <a:t>Teemat:</a:t>
            </a:r>
          </a:p>
        </p:txBody>
      </p:sp>
      <p:sp>
        <p:nvSpPr>
          <p:cNvPr id="6" name="Sisällön paikkamerkki 5">
            <a:extLst>
              <a:ext uri="{FF2B5EF4-FFF2-40B4-BE49-F238E27FC236}">
                <a16:creationId xmlns:a16="http://schemas.microsoft.com/office/drawing/2014/main" id="{E6F4D36C-51C7-4FE6-8264-FB35AF1C868B}"/>
              </a:ext>
            </a:extLst>
          </p:cNvPr>
          <p:cNvSpPr>
            <a:spLocks noGrp="1"/>
          </p:cNvSpPr>
          <p:nvPr>
            <p:ph sz="quarter" idx="4"/>
          </p:nvPr>
        </p:nvSpPr>
        <p:spPr>
          <a:xfrm>
            <a:off x="7075238" y="2505075"/>
            <a:ext cx="4666489" cy="3684588"/>
          </a:xfrm>
        </p:spPr>
        <p:txBody>
          <a:bodyPr>
            <a:normAutofit fontScale="92500" lnSpcReduction="10000"/>
          </a:bodyPr>
          <a:lstStyle/>
          <a:p>
            <a:r>
              <a:rPr lang="fi-FI" dirty="0"/>
              <a:t>Ruokakasvatus osana kasvatusta ja opetusta</a:t>
            </a:r>
          </a:p>
          <a:p>
            <a:r>
              <a:rPr lang="fi-FI" dirty="0"/>
              <a:t>Ruokailun järjestäminen ja kehittäminen</a:t>
            </a:r>
          </a:p>
          <a:p>
            <a:r>
              <a:rPr lang="fi-FI" dirty="0"/>
              <a:t>Monipuolinen ja riittävä ateria</a:t>
            </a:r>
          </a:p>
          <a:p>
            <a:r>
              <a:rPr lang="fi-FI" dirty="0"/>
              <a:t>Ruokakasvatusta edistävä yhteistyö</a:t>
            </a:r>
          </a:p>
          <a:p>
            <a:r>
              <a:rPr lang="fi-FI" dirty="0"/>
              <a:t>Ruokakasvatuksen tuki ja jatkuvuus</a:t>
            </a:r>
          </a:p>
          <a:p>
            <a:endParaRPr lang="fi-FI" dirty="0"/>
          </a:p>
        </p:txBody>
      </p:sp>
      <p:sp>
        <p:nvSpPr>
          <p:cNvPr id="7" name="Päivämäärän paikkamerkki 6">
            <a:extLst>
              <a:ext uri="{FF2B5EF4-FFF2-40B4-BE49-F238E27FC236}">
                <a16:creationId xmlns:a16="http://schemas.microsoft.com/office/drawing/2014/main" id="{1F0AE4A4-DE3A-42B7-B087-80260AC7A3AD}"/>
              </a:ext>
            </a:extLst>
          </p:cNvPr>
          <p:cNvSpPr>
            <a:spLocks noGrp="1"/>
          </p:cNvSpPr>
          <p:nvPr>
            <p:ph type="dt" sz="half" idx="10"/>
          </p:nvPr>
        </p:nvSpPr>
        <p:spPr/>
        <p:txBody>
          <a:bodyPr/>
          <a:lstStyle/>
          <a:p>
            <a:fld id="{81B70207-E0B8-7A4B-9F49-E91E1B224E0D}" type="datetime1">
              <a:rPr lang="fi-FI" smtClean="0"/>
              <a:t>11.8.2025</a:t>
            </a:fld>
            <a:endParaRPr lang="en-US"/>
          </a:p>
        </p:txBody>
      </p:sp>
      <p:sp>
        <p:nvSpPr>
          <p:cNvPr id="8" name="Alatunnisteen paikkamerkki 7">
            <a:extLst>
              <a:ext uri="{FF2B5EF4-FFF2-40B4-BE49-F238E27FC236}">
                <a16:creationId xmlns:a16="http://schemas.microsoft.com/office/drawing/2014/main" id="{140AFAF5-40CA-4539-87F0-0B3139E24C78}"/>
              </a:ext>
            </a:extLst>
          </p:cNvPr>
          <p:cNvSpPr>
            <a:spLocks noGrp="1"/>
          </p:cNvSpPr>
          <p:nvPr>
            <p:ph type="ftr" sz="quarter" idx="11"/>
          </p:nvPr>
        </p:nvSpPr>
        <p:spPr/>
        <p:txBody>
          <a:bodyPr/>
          <a:lstStyle/>
          <a:p>
            <a:endParaRPr lang="en-US"/>
          </a:p>
        </p:txBody>
      </p:sp>
      <p:sp>
        <p:nvSpPr>
          <p:cNvPr id="9" name="Dian numeron paikkamerkki 8">
            <a:extLst>
              <a:ext uri="{FF2B5EF4-FFF2-40B4-BE49-F238E27FC236}">
                <a16:creationId xmlns:a16="http://schemas.microsoft.com/office/drawing/2014/main" id="{9C1346C8-779E-42DC-9AA4-3CC95F1B86E9}"/>
              </a:ext>
            </a:extLst>
          </p:cNvPr>
          <p:cNvSpPr>
            <a:spLocks noGrp="1"/>
          </p:cNvSpPr>
          <p:nvPr>
            <p:ph type="sldNum" sz="quarter" idx="12"/>
          </p:nvPr>
        </p:nvSpPr>
        <p:spPr/>
        <p:txBody>
          <a:bodyPr/>
          <a:lstStyle/>
          <a:p>
            <a:fld id="{00C3923D-B7C7-8046-BA5C-51D17582FC02}" type="slidenum">
              <a:rPr lang="en-US" smtClean="0"/>
              <a:t>2</a:t>
            </a:fld>
            <a:endParaRPr lang="en-US"/>
          </a:p>
        </p:txBody>
      </p:sp>
    </p:spTree>
    <p:extLst>
      <p:ext uri="{BB962C8B-B14F-4D97-AF65-F5344CB8AC3E}">
        <p14:creationId xmlns:p14="http://schemas.microsoft.com/office/powerpoint/2010/main" val="330070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CCC35A-7579-3AB9-452A-81B373A5DB63}"/>
              </a:ext>
            </a:extLst>
          </p:cNvPr>
          <p:cNvSpPr>
            <a:spLocks noGrp="1"/>
          </p:cNvSpPr>
          <p:nvPr>
            <p:ph type="title"/>
          </p:nvPr>
        </p:nvSpPr>
        <p:spPr/>
        <p:txBody>
          <a:bodyPr/>
          <a:lstStyle/>
          <a:p>
            <a:r>
              <a:rPr kumimoji="0" lang="fi-FI" sz="4000" b="1" i="0" u="none" strike="noStrike" kern="1200" cap="none" spc="0" normalizeH="0" baseline="0" noProof="0" dirty="0">
                <a:ln>
                  <a:noFill/>
                </a:ln>
                <a:solidFill>
                  <a:srgbClr val="EF4128"/>
                </a:solidFill>
                <a:effectLst/>
                <a:uLnTx/>
                <a:uFillTx/>
                <a:latin typeface="Lato SemiBold" panose="020F0502020204030203" pitchFamily="34" charset="0"/>
                <a:ea typeface="Lato SemiBold" panose="020F0502020204030203" pitchFamily="34" charset="0"/>
                <a:cs typeface="Lato SemiBold" panose="020F0502020204030203" pitchFamily="34" charset="0"/>
              </a:rPr>
              <a:t>Lukuvuoden arviointi ja jatkosuunnitelmat </a:t>
            </a:r>
            <a:endParaRPr lang="fi-FI" b="1" dirty="0">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Sisällön paikkamerkki 2">
            <a:extLst>
              <a:ext uri="{FF2B5EF4-FFF2-40B4-BE49-F238E27FC236}">
                <a16:creationId xmlns:a16="http://schemas.microsoft.com/office/drawing/2014/main" id="{BF853C25-4F33-D787-7408-440BFFA16B76}"/>
              </a:ext>
            </a:extLst>
          </p:cNvPr>
          <p:cNvSpPr>
            <a:spLocks noGrp="1"/>
          </p:cNvSpPr>
          <p:nvPr>
            <p:ph idx="1"/>
          </p:nvPr>
        </p:nvSpPr>
        <p:spPr/>
        <p:txBody>
          <a:bodyPr>
            <a:normAutofit lnSpcReduction="10000"/>
          </a:bodyPr>
          <a:lstStyle/>
          <a:p>
            <a:pPr marL="0" indent="0">
              <a:buNone/>
            </a:pPr>
            <a:r>
              <a:rPr lang="fi-FI" sz="2400" dirty="0"/>
              <a:t>Kun lukuvuosi on päättymässä, voitte arvioida etenemistänne. Oliko ruokailun ja ruokakasvatuksen kehittämisestä hyötyä? Missä onnistuttiin ja missä epäonnistuttiin? Jäikö jotain uupumaan? Tapahtuiko yksikön arjessa muita positiivisia muutoksia kehittämistyön ansiosta? Kirjatkaa keskustelun pääkohdat muistiin.</a:t>
            </a:r>
          </a:p>
          <a:p>
            <a:pPr marL="0" indent="0">
              <a:buNone/>
            </a:pPr>
            <a:r>
              <a:rPr lang="fi-FI" sz="2400" dirty="0"/>
              <a:t>Loppuarviointi voidaan toteuttaa vastaamalla työryhmänä Ruokailun ja ruokakasvatuksen nykytilan arviointiin (</a:t>
            </a:r>
            <a:r>
              <a:rPr lang="fi-FI" sz="2400" dirty="0">
                <a:hlinkClick r:id="rId2"/>
              </a:rPr>
              <a:t>nykytila.fi-verkkopalvelu</a:t>
            </a:r>
            <a:r>
              <a:rPr lang="fi-FI" sz="2400" dirty="0"/>
              <a:t>) ja siten tarkastella mittarin värähtelyä. </a:t>
            </a:r>
          </a:p>
          <a:p>
            <a:pPr marL="0" indent="0">
              <a:buNone/>
            </a:pPr>
            <a:r>
              <a:rPr lang="fi-FI" sz="2400" dirty="0"/>
              <a:t>Jatkosuunnitelman työstäminen on arvokasta, jotta hyväksi havaitut toimintatavat pääsevät juurtumaan arjen käytäntöihin. Loitte kuluneelle lukuvuodelle tavoitteita yhden tai useamman teeman osalta. Kirjatkaa tavoitteet omalle rivilleen alta löytyviin taulukoihin (ylimääräiset taulukot voi poistaa suunnitelmasta). Keskustelkaa ja kirjatkaa ylös apukysymysten herättämät pohdinnat. </a:t>
            </a:r>
          </a:p>
          <a:p>
            <a:endParaRPr lang="fi-FI" sz="2400" dirty="0"/>
          </a:p>
        </p:txBody>
      </p:sp>
      <p:sp>
        <p:nvSpPr>
          <p:cNvPr id="4" name="Päivämäärän paikkamerkki 3">
            <a:extLst>
              <a:ext uri="{FF2B5EF4-FFF2-40B4-BE49-F238E27FC236}">
                <a16:creationId xmlns:a16="http://schemas.microsoft.com/office/drawing/2014/main" id="{9EBBDB49-E19C-AC5E-E116-CAE8BB7870B8}"/>
              </a:ext>
            </a:extLst>
          </p:cNvPr>
          <p:cNvSpPr>
            <a:spLocks noGrp="1"/>
          </p:cNvSpPr>
          <p:nvPr>
            <p:ph type="dt" sz="half" idx="10"/>
          </p:nvPr>
        </p:nvSpPr>
        <p:spPr/>
        <p:txBody>
          <a:bodyPr/>
          <a:lstStyle/>
          <a:p>
            <a:fld id="{25CBDDAA-75B6-954E-926D-3ACBD48D83D7}" type="datetime1">
              <a:rPr lang="fi-FI" smtClean="0"/>
              <a:t>11.8.2025</a:t>
            </a:fld>
            <a:endParaRPr lang="en-US" dirty="0"/>
          </a:p>
        </p:txBody>
      </p:sp>
      <p:sp>
        <p:nvSpPr>
          <p:cNvPr id="5" name="Alatunnisteen paikkamerkki 4">
            <a:extLst>
              <a:ext uri="{FF2B5EF4-FFF2-40B4-BE49-F238E27FC236}">
                <a16:creationId xmlns:a16="http://schemas.microsoft.com/office/drawing/2014/main" id="{3E4267AA-B7A8-DDBF-E22A-E6A4045ECD3F}"/>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40FAF398-DCA5-36E9-661F-26418035049F}"/>
              </a:ext>
            </a:extLst>
          </p:cNvPr>
          <p:cNvSpPr>
            <a:spLocks noGrp="1"/>
          </p:cNvSpPr>
          <p:nvPr>
            <p:ph type="sldNum" sz="quarter" idx="12"/>
          </p:nvPr>
        </p:nvSpPr>
        <p:spPr/>
        <p:txBody>
          <a:bodyPr/>
          <a:lstStyle/>
          <a:p>
            <a:fld id="{00C3923D-B7C7-8046-BA5C-51D17582FC02}" type="slidenum">
              <a:rPr lang="en-US" smtClean="0"/>
              <a:t>3</a:t>
            </a:fld>
            <a:endParaRPr lang="en-US"/>
          </a:p>
        </p:txBody>
      </p:sp>
    </p:spTree>
    <p:extLst>
      <p:ext uri="{BB962C8B-B14F-4D97-AF65-F5344CB8AC3E}">
        <p14:creationId xmlns:p14="http://schemas.microsoft.com/office/powerpoint/2010/main" val="391096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13A77"/>
        </a:solidFill>
        <a:effectLst/>
      </p:bgPr>
    </p:bg>
    <p:spTree>
      <p:nvGrpSpPr>
        <p:cNvPr id="1" name=""/>
        <p:cNvGrpSpPr/>
        <p:nvPr/>
      </p:nvGrpSpPr>
      <p:grpSpPr>
        <a:xfrm>
          <a:off x="0" y="0"/>
          <a:ext cx="0" cy="0"/>
          <a:chOff x="0" y="0"/>
          <a:chExt cx="0" cy="0"/>
        </a:xfrm>
      </p:grpSpPr>
      <p:graphicFrame>
        <p:nvGraphicFramePr>
          <p:cNvPr id="5" name="Taulukko 4">
            <a:extLst>
              <a:ext uri="{FF2B5EF4-FFF2-40B4-BE49-F238E27FC236}">
                <a16:creationId xmlns:a16="http://schemas.microsoft.com/office/drawing/2014/main" id="{3ED10BFF-9AE7-46DA-BA57-B6A99DBA657C}"/>
              </a:ext>
            </a:extLst>
          </p:cNvPr>
          <p:cNvGraphicFramePr>
            <a:graphicFrameLocks noGrp="1"/>
          </p:cNvGraphicFramePr>
          <p:nvPr>
            <p:extLst>
              <p:ext uri="{D42A27DB-BD31-4B8C-83A1-F6EECF244321}">
                <p14:modId xmlns:p14="http://schemas.microsoft.com/office/powerpoint/2010/main" val="3184219329"/>
              </p:ext>
            </p:extLst>
          </p:nvPr>
        </p:nvGraphicFramePr>
        <p:xfrm>
          <a:off x="410995" y="306659"/>
          <a:ext cx="11370009" cy="6244453"/>
        </p:xfrm>
        <a:graphic>
          <a:graphicData uri="http://schemas.openxmlformats.org/drawingml/2006/table">
            <a:tbl>
              <a:tblPr firstRow="1" firstCol="1" bandRow="1"/>
              <a:tblGrid>
                <a:gridCol w="5208305">
                  <a:extLst>
                    <a:ext uri="{9D8B030D-6E8A-4147-A177-3AD203B41FA5}">
                      <a16:colId xmlns:a16="http://schemas.microsoft.com/office/drawing/2014/main" val="3250449122"/>
                    </a:ext>
                  </a:extLst>
                </a:gridCol>
                <a:gridCol w="2885873">
                  <a:extLst>
                    <a:ext uri="{9D8B030D-6E8A-4147-A177-3AD203B41FA5}">
                      <a16:colId xmlns:a16="http://schemas.microsoft.com/office/drawing/2014/main" val="2884435814"/>
                    </a:ext>
                  </a:extLst>
                </a:gridCol>
                <a:gridCol w="2029216">
                  <a:extLst>
                    <a:ext uri="{9D8B030D-6E8A-4147-A177-3AD203B41FA5}">
                      <a16:colId xmlns:a16="http://schemas.microsoft.com/office/drawing/2014/main" val="2265228870"/>
                    </a:ext>
                  </a:extLst>
                </a:gridCol>
                <a:gridCol w="1246615">
                  <a:extLst>
                    <a:ext uri="{9D8B030D-6E8A-4147-A177-3AD203B41FA5}">
                      <a16:colId xmlns:a16="http://schemas.microsoft.com/office/drawing/2014/main" val="806687732"/>
                    </a:ext>
                  </a:extLst>
                </a:gridCol>
              </a:tblGrid>
              <a:tr h="314984">
                <a:tc>
                  <a:txBody>
                    <a:bodyPr/>
                    <a:lstStyle/>
                    <a:p>
                      <a:pPr>
                        <a:lnSpc>
                          <a:spcPct val="115000"/>
                        </a:lnSpc>
                        <a:spcAft>
                          <a:spcPts val="800"/>
                        </a:spcAft>
                      </a:pP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Ruokakasvatus osana kasvatusta ja opetusta</a:t>
                      </a:r>
                      <a:endParaRPr lang="fi-FI" sz="16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15000"/>
                        </a:lnSpc>
                        <a:spcAft>
                          <a:spcPts val="800"/>
                        </a:spcAft>
                      </a:pPr>
                      <a:r>
                        <a:rPr lang="fi-FI" sz="1200" b="1" dirty="0">
                          <a:effectLst/>
                          <a:latin typeface="Lato Light" panose="020F0502020204030203" pitchFamily="34" charset="0"/>
                          <a:ea typeface="Lato Light" panose="020F0502020204030203" pitchFamily="34" charset="0"/>
                          <a:cs typeface="Lato Light" panose="020F0502020204030203" pitchFamily="34" charset="0"/>
                        </a:rPr>
                        <a:t>pisteet    /100</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99346434"/>
                  </a:ext>
                </a:extLst>
              </a:tr>
              <a:tr h="2667720">
                <a:tc gridSpan="4">
                  <a:txBody>
                    <a:bodyPr/>
                    <a:lstStyle/>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Tavoite 1</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Tavoite 2</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27293174"/>
                  </a:ext>
                </a:extLst>
              </a:tr>
              <a:tr h="238221">
                <a:tc gridSpan="2">
                  <a:txBody>
                    <a:bodyPr/>
                    <a:lstStyle/>
                    <a:p>
                      <a:pPr>
                        <a:lnSpc>
                          <a:spcPct val="100000"/>
                        </a:lnSpc>
                        <a:spcAft>
                          <a:spcPts val="800"/>
                        </a:spcAft>
                      </a:pPr>
                      <a:r>
                        <a:rPr lang="fi-FI" sz="1200" b="1" dirty="0">
                          <a:effectLst/>
                          <a:latin typeface="Lato Light" panose="020F0502020204030203" pitchFamily="34" charset="0"/>
                          <a:ea typeface="Lato Light" panose="020F0502020204030203" pitchFamily="34" charset="0"/>
                          <a:cs typeface="Lato Light" panose="020F0502020204030203" pitchFamily="34" charset="0"/>
                        </a:rPr>
                        <a:t>Toimenpiteet</a:t>
                      </a:r>
                    </a:p>
                  </a:txBody>
                  <a:tcPr marL="61163" marR="61163"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Toteuttajat</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Aikataulu</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4718339"/>
                  </a:ext>
                </a:extLst>
              </a:tr>
              <a:tr h="755882">
                <a:tc gridSpan="2">
                  <a:txBody>
                    <a:bodyPr/>
                    <a:lstStyle/>
                    <a:p>
                      <a:pPr>
                        <a:lnSpc>
                          <a:spcPct val="107000"/>
                        </a:lnSpc>
                        <a:spcAft>
                          <a:spcPts val="800"/>
                        </a:spcAft>
                      </a:pPr>
                      <a:endParaRPr lang="fi-FI"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6839526"/>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8624142"/>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3118524"/>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6850141"/>
                  </a:ext>
                </a:extLst>
              </a:tr>
            </a:tbl>
          </a:graphicData>
        </a:graphic>
      </p:graphicFrame>
      <p:sp>
        <p:nvSpPr>
          <p:cNvPr id="4" name="Tekstiruutu 3">
            <a:extLst>
              <a:ext uri="{FF2B5EF4-FFF2-40B4-BE49-F238E27FC236}">
                <a16:creationId xmlns:a16="http://schemas.microsoft.com/office/drawing/2014/main" id="{B4ADF013-ED90-479B-A34C-8317C7BCD015}"/>
              </a:ext>
            </a:extLst>
          </p:cNvPr>
          <p:cNvSpPr txBox="1"/>
          <p:nvPr/>
        </p:nvSpPr>
        <p:spPr>
          <a:xfrm>
            <a:off x="2465415" y="1580430"/>
            <a:ext cx="7261168" cy="3696909"/>
          </a:xfrm>
          <a:prstGeom prst="rect">
            <a:avLst/>
          </a:prstGeom>
          <a:ln>
            <a:solidFill>
              <a:srgbClr val="B13A77"/>
            </a:solidFill>
          </a:ln>
          <a:effectLst>
            <a:glow rad="635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nSpc>
                <a:spcPct val="150000"/>
              </a:lnSpc>
            </a:pPr>
            <a:r>
              <a:rPr lang="fi-FI" b="1" dirty="0">
                <a:latin typeface="Lato Light" panose="020F0502020204030203" pitchFamily="34" charset="0"/>
                <a:ea typeface="Lato Light" panose="020F0502020204030203" pitchFamily="34" charset="0"/>
                <a:cs typeface="Lato Light" panose="020F0502020204030203" pitchFamily="34" charset="0"/>
              </a:rPr>
              <a:t>Väittämät</a:t>
            </a: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Ruokakasvatuksen tavoitteet ja toimenpiteet on kirjattu paikalliseen </a:t>
            </a:r>
            <a:r>
              <a:rPr lang="fi-FI" sz="1400" dirty="0" err="1">
                <a:latin typeface="Lato Light" panose="020F0502020204030203" pitchFamily="34" charset="0"/>
                <a:ea typeface="Lato Light" panose="020F0502020204030203" pitchFamily="34" charset="0"/>
                <a:cs typeface="Lato Light" panose="020F0502020204030203" pitchFamily="34" charset="0"/>
              </a:rPr>
              <a:t>OPS:iin</a:t>
            </a:r>
            <a:r>
              <a:rPr lang="fi-FI" sz="1400" dirty="0">
                <a:latin typeface="Lato Light" panose="020F0502020204030203" pitchFamily="34" charset="0"/>
                <a:ea typeface="Lato Light" panose="020F0502020204030203" pitchFamily="34" charset="0"/>
                <a:cs typeface="Lato Light" panose="020F0502020204030203" pitchFamily="34" charset="0"/>
              </a:rPr>
              <a:t> ja/tai koulun lukuvuosisuunnitelmaan.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Oppilaat osallistuvat ruokaan liittyvän toiminnan suunnitteluun ja toteutukseen.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Luokanohjauksessa keskustellaan säännöllisesti ruokailusta ja ravitsemuksesta osana hyvinvointia.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Opettaja ja oppilaat tutustuvat päivittäin yhdessä ruokalistaan ennen ruokailua.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Koulussa on tarjolla valinnaisaineita, joissa oppilas pääsee syventämään ruoka- ja ravitsemusosaamistaan.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Ruokaa käsitellään monipuolisesti ja säännöllisesti eri oppiaineissa ja oppiaineita yhdistävissä aihekokonaisuuksissa (esim. MOK).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65437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9" presetClass="emph" presetSubtype="0" nodeType="withEffect">
                                  <p:stCondLst>
                                    <p:cond delay="0"/>
                                  </p:stCondLst>
                                  <p:endCondLst>
                                    <p:cond evt="onNext" delay="0">
                                      <p:tgtEl>
                                        <p:sldTgt/>
                                      </p:tgtEl>
                                    </p:cond>
                                  </p:end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13A77"/>
        </a:solidFill>
        <a:effectLst/>
      </p:bgPr>
    </p:bg>
    <p:spTree>
      <p:nvGrpSpPr>
        <p:cNvPr id="1" name=""/>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DF9210CC-C319-41A2-82D9-F4F7CD704C54}"/>
              </a:ext>
            </a:extLst>
          </p:cNvPr>
          <p:cNvGraphicFramePr>
            <a:graphicFrameLocks noGrp="1"/>
          </p:cNvGraphicFramePr>
          <p:nvPr/>
        </p:nvGraphicFramePr>
        <p:xfrm>
          <a:off x="406402" y="682171"/>
          <a:ext cx="11393712" cy="5789935"/>
        </p:xfrm>
        <a:graphic>
          <a:graphicData uri="http://schemas.openxmlformats.org/drawingml/2006/table">
            <a:tbl>
              <a:tblPr firstRow="1" firstCol="1" bandRow="1"/>
              <a:tblGrid>
                <a:gridCol w="2278742">
                  <a:extLst>
                    <a:ext uri="{9D8B030D-6E8A-4147-A177-3AD203B41FA5}">
                      <a16:colId xmlns:a16="http://schemas.microsoft.com/office/drawing/2014/main" val="1096344709"/>
                    </a:ext>
                  </a:extLst>
                </a:gridCol>
                <a:gridCol w="2278743">
                  <a:extLst>
                    <a:ext uri="{9D8B030D-6E8A-4147-A177-3AD203B41FA5}">
                      <a16:colId xmlns:a16="http://schemas.microsoft.com/office/drawing/2014/main" val="2530867390"/>
                    </a:ext>
                  </a:extLst>
                </a:gridCol>
                <a:gridCol w="2278742">
                  <a:extLst>
                    <a:ext uri="{9D8B030D-6E8A-4147-A177-3AD203B41FA5}">
                      <a16:colId xmlns:a16="http://schemas.microsoft.com/office/drawing/2014/main" val="3420230794"/>
                    </a:ext>
                  </a:extLst>
                </a:gridCol>
                <a:gridCol w="2278743">
                  <a:extLst>
                    <a:ext uri="{9D8B030D-6E8A-4147-A177-3AD203B41FA5}">
                      <a16:colId xmlns:a16="http://schemas.microsoft.com/office/drawing/2014/main" val="2986237067"/>
                    </a:ext>
                  </a:extLst>
                </a:gridCol>
                <a:gridCol w="2278742">
                  <a:extLst>
                    <a:ext uri="{9D8B030D-6E8A-4147-A177-3AD203B41FA5}">
                      <a16:colId xmlns:a16="http://schemas.microsoft.com/office/drawing/2014/main" val="764519771"/>
                    </a:ext>
                  </a:extLst>
                </a:gridCol>
              </a:tblGrid>
              <a:tr h="507459">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Tavoite</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Kuinka tavoite toteutui?</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Millaisia kokemuksia saatiin?</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Mitä toimintaa jatketaan?</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Mitä ei enää tehdä?</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9212784"/>
                  </a:ext>
                </a:extLst>
              </a:tr>
              <a:tr h="2293192">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812636"/>
                  </a:ext>
                </a:extLst>
              </a:tr>
              <a:tr h="2989284">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6755413"/>
                  </a:ext>
                </a:extLst>
              </a:tr>
            </a:tbl>
          </a:graphicData>
        </a:graphic>
      </p:graphicFrame>
      <p:sp>
        <p:nvSpPr>
          <p:cNvPr id="2" name="Tekstiruutu 1">
            <a:extLst>
              <a:ext uri="{FF2B5EF4-FFF2-40B4-BE49-F238E27FC236}">
                <a16:creationId xmlns:a16="http://schemas.microsoft.com/office/drawing/2014/main" id="{F0073743-CFCB-42AD-AEDD-FAEEF5B74628}"/>
              </a:ext>
            </a:extLst>
          </p:cNvPr>
          <p:cNvSpPr txBox="1"/>
          <p:nvPr/>
        </p:nvSpPr>
        <p:spPr>
          <a:xfrm>
            <a:off x="336952" y="201228"/>
            <a:ext cx="4764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Ruokakasvatus osana kasvatusta ja opetusta</a:t>
            </a:r>
          </a:p>
        </p:txBody>
      </p:sp>
    </p:spTree>
    <p:extLst>
      <p:ext uri="{BB962C8B-B14F-4D97-AF65-F5344CB8AC3E}">
        <p14:creationId xmlns:p14="http://schemas.microsoft.com/office/powerpoint/2010/main" val="232460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651"/>
        </a:solidFill>
        <a:effectLst/>
      </p:bgPr>
    </p:bg>
    <p:spTree>
      <p:nvGrpSpPr>
        <p:cNvPr id="1" name=""/>
        <p:cNvGrpSpPr/>
        <p:nvPr/>
      </p:nvGrpSpPr>
      <p:grpSpPr>
        <a:xfrm>
          <a:off x="0" y="0"/>
          <a:ext cx="0" cy="0"/>
          <a:chOff x="0" y="0"/>
          <a:chExt cx="0" cy="0"/>
        </a:xfrm>
      </p:grpSpPr>
      <p:graphicFrame>
        <p:nvGraphicFramePr>
          <p:cNvPr id="5" name="Taulukko 4">
            <a:extLst>
              <a:ext uri="{FF2B5EF4-FFF2-40B4-BE49-F238E27FC236}">
                <a16:creationId xmlns:a16="http://schemas.microsoft.com/office/drawing/2014/main" id="{733429C1-2A4D-400D-BF7A-5DCD2A5E46C6}"/>
              </a:ext>
            </a:extLst>
          </p:cNvPr>
          <p:cNvGraphicFramePr>
            <a:graphicFrameLocks noGrp="1"/>
          </p:cNvGraphicFramePr>
          <p:nvPr>
            <p:extLst>
              <p:ext uri="{D42A27DB-BD31-4B8C-83A1-F6EECF244321}">
                <p14:modId xmlns:p14="http://schemas.microsoft.com/office/powerpoint/2010/main" val="4105887829"/>
              </p:ext>
            </p:extLst>
          </p:nvPr>
        </p:nvGraphicFramePr>
        <p:xfrm>
          <a:off x="410995" y="306659"/>
          <a:ext cx="11370009" cy="6244453"/>
        </p:xfrm>
        <a:graphic>
          <a:graphicData uri="http://schemas.openxmlformats.org/drawingml/2006/table">
            <a:tbl>
              <a:tblPr firstRow="1" firstCol="1" bandRow="1"/>
              <a:tblGrid>
                <a:gridCol w="5208305">
                  <a:extLst>
                    <a:ext uri="{9D8B030D-6E8A-4147-A177-3AD203B41FA5}">
                      <a16:colId xmlns:a16="http://schemas.microsoft.com/office/drawing/2014/main" val="3250449122"/>
                    </a:ext>
                  </a:extLst>
                </a:gridCol>
                <a:gridCol w="2885873">
                  <a:extLst>
                    <a:ext uri="{9D8B030D-6E8A-4147-A177-3AD203B41FA5}">
                      <a16:colId xmlns:a16="http://schemas.microsoft.com/office/drawing/2014/main" val="2884435814"/>
                    </a:ext>
                  </a:extLst>
                </a:gridCol>
                <a:gridCol w="2029216">
                  <a:extLst>
                    <a:ext uri="{9D8B030D-6E8A-4147-A177-3AD203B41FA5}">
                      <a16:colId xmlns:a16="http://schemas.microsoft.com/office/drawing/2014/main" val="2265228870"/>
                    </a:ext>
                  </a:extLst>
                </a:gridCol>
                <a:gridCol w="1246615">
                  <a:extLst>
                    <a:ext uri="{9D8B030D-6E8A-4147-A177-3AD203B41FA5}">
                      <a16:colId xmlns:a16="http://schemas.microsoft.com/office/drawing/2014/main" val="806687732"/>
                    </a:ext>
                  </a:extLst>
                </a:gridCol>
              </a:tblGrid>
              <a:tr h="314984">
                <a:tc>
                  <a:txBody>
                    <a:bodyPr/>
                    <a:lstStyle/>
                    <a:p>
                      <a:pPr>
                        <a:lnSpc>
                          <a:spcPct val="115000"/>
                        </a:lnSpc>
                        <a:spcAft>
                          <a:spcPts val="800"/>
                        </a:spcAft>
                      </a:pP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Ruokailun järjestäminen ja kehittäminen</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15000"/>
                        </a:lnSpc>
                        <a:spcAft>
                          <a:spcPts val="800"/>
                        </a:spcAft>
                      </a:pPr>
                      <a:r>
                        <a:rPr lang="fi-FI" sz="1200" b="1" dirty="0">
                          <a:effectLst/>
                          <a:latin typeface="Lato Light" panose="020F0502020204030203" pitchFamily="34" charset="0"/>
                          <a:ea typeface="Lato Light" panose="020F0502020204030203" pitchFamily="34" charset="0"/>
                          <a:cs typeface="Lato Light" panose="020F0502020204030203" pitchFamily="34" charset="0"/>
                        </a:rPr>
                        <a:t>pisteet    /100</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99346434"/>
                  </a:ext>
                </a:extLst>
              </a:tr>
              <a:tr h="2667720">
                <a:tc gridSpan="4">
                  <a:txBody>
                    <a:bodyPr/>
                    <a:lstStyle/>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Tavoite 1</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Tavoite 2</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27293174"/>
                  </a:ext>
                </a:extLst>
              </a:tr>
              <a:tr h="238221">
                <a:tc gridSpan="2">
                  <a:txBody>
                    <a:bodyPr/>
                    <a:lstStyle/>
                    <a:p>
                      <a:pPr>
                        <a:lnSpc>
                          <a:spcPct val="100000"/>
                        </a:lnSpc>
                        <a:spcAft>
                          <a:spcPts val="800"/>
                        </a:spcAft>
                      </a:pPr>
                      <a:r>
                        <a:rPr lang="fi-FI" sz="1200" b="1" dirty="0">
                          <a:effectLst/>
                          <a:latin typeface="Lato Light" panose="020F0502020204030203" pitchFamily="34" charset="0"/>
                          <a:ea typeface="Lato Light" panose="020F0502020204030203" pitchFamily="34" charset="0"/>
                          <a:cs typeface="Lato Light" panose="020F0502020204030203" pitchFamily="34" charset="0"/>
                        </a:rPr>
                        <a:t>Toimenpiteet</a:t>
                      </a:r>
                    </a:p>
                  </a:txBody>
                  <a:tcPr marL="61163" marR="61163"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Toteuttajat</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Aikataulu</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4718339"/>
                  </a:ext>
                </a:extLst>
              </a:tr>
              <a:tr h="755882">
                <a:tc gridSpan="2">
                  <a:txBody>
                    <a:bodyPr/>
                    <a:lstStyle/>
                    <a:p>
                      <a:pPr>
                        <a:lnSpc>
                          <a:spcPct val="107000"/>
                        </a:lnSpc>
                        <a:spcAft>
                          <a:spcPts val="800"/>
                        </a:spcAft>
                      </a:pPr>
                      <a:endParaRPr lang="fi-FI"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Lato Light" panose="020F0502020204030203" pitchFamily="34" charset="0"/>
                        <a:ea typeface="Lato Light" panose="020F0502020204030203" pitchFamily="34" charset="0"/>
                        <a:cs typeface="Lato Light" panose="020F0502020204030203" pitchFamily="34"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6839526"/>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8624142"/>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3118524"/>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6850141"/>
                  </a:ext>
                </a:extLst>
              </a:tr>
            </a:tbl>
          </a:graphicData>
        </a:graphic>
      </p:graphicFrame>
      <p:sp>
        <p:nvSpPr>
          <p:cNvPr id="4" name="Tekstiruutu 3">
            <a:extLst>
              <a:ext uri="{FF2B5EF4-FFF2-40B4-BE49-F238E27FC236}">
                <a16:creationId xmlns:a16="http://schemas.microsoft.com/office/drawing/2014/main" id="{99285376-0A40-4F7B-AFF1-EB72F5C2D6C6}"/>
              </a:ext>
            </a:extLst>
          </p:cNvPr>
          <p:cNvSpPr txBox="1"/>
          <p:nvPr/>
        </p:nvSpPr>
        <p:spPr>
          <a:xfrm>
            <a:off x="2465415" y="1580430"/>
            <a:ext cx="7261168" cy="3696909"/>
          </a:xfrm>
          <a:prstGeom prst="rect">
            <a:avLst/>
          </a:prstGeom>
          <a:ln>
            <a:solidFill>
              <a:srgbClr val="00A651"/>
            </a:solidFill>
          </a:ln>
          <a:effectLst>
            <a:glow rad="635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nSpc>
                <a:spcPct val="150000"/>
              </a:lnSpc>
            </a:pPr>
            <a:r>
              <a:rPr lang="fi-FI" b="1" dirty="0">
                <a:latin typeface="Lato Light" panose="020F0502020204030203" pitchFamily="34" charset="0"/>
                <a:ea typeface="Lato Light" panose="020F0502020204030203" pitchFamily="34" charset="0"/>
                <a:cs typeface="Lato Light" panose="020F0502020204030203" pitchFamily="34" charset="0"/>
              </a:rPr>
              <a:t>Väittämät</a:t>
            </a: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Opetushenkilöstö saattaa opetusryhmän kouluruokailuun.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Kouluruokailuun on varattu vähintään 30 minuuttia aikaa.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Kouluruokailun käytännöistä on sovittu ja niiden perusteluja mietitty yhdessä oppilaiden, opetushenkilöstön ja ruokapalvelutyöntekijöiden kanssa.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Oppilaiden ja henkilökunnan antama asiakaspalaute huomioidaan ruokailun kehittämisessä.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Koulun henkilöstö ohjaa oppilaita ruokailutilanteissa kannustavaan ja myönteiseen sävyyn.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Ruokailuympäristö on toimiva, akustiikaltaan sopiva, viihtyisä ja ruokailuun innostava.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42899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9" presetClass="emph" presetSubtype="0" nodeType="withEffect">
                                  <p:stCondLst>
                                    <p:cond delay="0"/>
                                  </p:stCondLst>
                                  <p:endCondLst>
                                    <p:cond evt="onNext" delay="0">
                                      <p:tgtEl>
                                        <p:sldTgt/>
                                      </p:tgtEl>
                                    </p:cond>
                                  </p:end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A651"/>
        </a:solidFill>
        <a:effectLst/>
      </p:bgPr>
    </p:bg>
    <p:spTree>
      <p:nvGrpSpPr>
        <p:cNvPr id="1" name=""/>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DF9210CC-C319-41A2-82D9-F4F7CD704C54}"/>
              </a:ext>
            </a:extLst>
          </p:cNvPr>
          <p:cNvGraphicFramePr>
            <a:graphicFrameLocks noGrp="1"/>
          </p:cNvGraphicFramePr>
          <p:nvPr/>
        </p:nvGraphicFramePr>
        <p:xfrm>
          <a:off x="406402" y="682171"/>
          <a:ext cx="11393712" cy="5789935"/>
        </p:xfrm>
        <a:graphic>
          <a:graphicData uri="http://schemas.openxmlformats.org/drawingml/2006/table">
            <a:tbl>
              <a:tblPr firstRow="1" firstCol="1" bandRow="1"/>
              <a:tblGrid>
                <a:gridCol w="2278742">
                  <a:extLst>
                    <a:ext uri="{9D8B030D-6E8A-4147-A177-3AD203B41FA5}">
                      <a16:colId xmlns:a16="http://schemas.microsoft.com/office/drawing/2014/main" val="1096344709"/>
                    </a:ext>
                  </a:extLst>
                </a:gridCol>
                <a:gridCol w="2278743">
                  <a:extLst>
                    <a:ext uri="{9D8B030D-6E8A-4147-A177-3AD203B41FA5}">
                      <a16:colId xmlns:a16="http://schemas.microsoft.com/office/drawing/2014/main" val="2530867390"/>
                    </a:ext>
                  </a:extLst>
                </a:gridCol>
                <a:gridCol w="2278742">
                  <a:extLst>
                    <a:ext uri="{9D8B030D-6E8A-4147-A177-3AD203B41FA5}">
                      <a16:colId xmlns:a16="http://schemas.microsoft.com/office/drawing/2014/main" val="3420230794"/>
                    </a:ext>
                  </a:extLst>
                </a:gridCol>
                <a:gridCol w="2278743">
                  <a:extLst>
                    <a:ext uri="{9D8B030D-6E8A-4147-A177-3AD203B41FA5}">
                      <a16:colId xmlns:a16="http://schemas.microsoft.com/office/drawing/2014/main" val="2986237067"/>
                    </a:ext>
                  </a:extLst>
                </a:gridCol>
                <a:gridCol w="2278742">
                  <a:extLst>
                    <a:ext uri="{9D8B030D-6E8A-4147-A177-3AD203B41FA5}">
                      <a16:colId xmlns:a16="http://schemas.microsoft.com/office/drawing/2014/main" val="764519771"/>
                    </a:ext>
                  </a:extLst>
                </a:gridCol>
              </a:tblGrid>
              <a:tr h="507459">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Tavoite</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Kuinka tavoite toteutui?</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Millaisia kokemuksia saatiin?</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Mitä toimintaa jatketaan?</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Mitä ei enää tehdä?</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9212784"/>
                  </a:ext>
                </a:extLst>
              </a:tr>
              <a:tr h="2293192">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812636"/>
                  </a:ext>
                </a:extLst>
              </a:tr>
              <a:tr h="2989284">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6755413"/>
                  </a:ext>
                </a:extLst>
              </a:tr>
            </a:tbl>
          </a:graphicData>
        </a:graphic>
      </p:graphicFrame>
      <p:sp>
        <p:nvSpPr>
          <p:cNvPr id="2" name="Tekstiruutu 1">
            <a:extLst>
              <a:ext uri="{FF2B5EF4-FFF2-40B4-BE49-F238E27FC236}">
                <a16:creationId xmlns:a16="http://schemas.microsoft.com/office/drawing/2014/main" id="{F0073743-CFCB-42AD-AEDD-FAEEF5B74628}"/>
              </a:ext>
            </a:extLst>
          </p:cNvPr>
          <p:cNvSpPr txBox="1"/>
          <p:nvPr/>
        </p:nvSpPr>
        <p:spPr>
          <a:xfrm>
            <a:off x="336952" y="201228"/>
            <a:ext cx="4764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Ruokailun järjestäminen ja kehittäminen</a:t>
            </a:r>
          </a:p>
        </p:txBody>
      </p:sp>
    </p:spTree>
    <p:extLst>
      <p:ext uri="{BB962C8B-B14F-4D97-AF65-F5344CB8AC3E}">
        <p14:creationId xmlns:p14="http://schemas.microsoft.com/office/powerpoint/2010/main" val="899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3420"/>
        </a:solidFill>
        <a:effectLst/>
      </p:bgPr>
    </p:bg>
    <p:spTree>
      <p:nvGrpSpPr>
        <p:cNvPr id="1" name=""/>
        <p:cNvGrpSpPr/>
        <p:nvPr/>
      </p:nvGrpSpPr>
      <p:grpSpPr>
        <a:xfrm>
          <a:off x="0" y="0"/>
          <a:ext cx="0" cy="0"/>
          <a:chOff x="0" y="0"/>
          <a:chExt cx="0" cy="0"/>
        </a:xfrm>
      </p:grpSpPr>
      <p:graphicFrame>
        <p:nvGraphicFramePr>
          <p:cNvPr id="5" name="Taulukko 4">
            <a:extLst>
              <a:ext uri="{FF2B5EF4-FFF2-40B4-BE49-F238E27FC236}">
                <a16:creationId xmlns:a16="http://schemas.microsoft.com/office/drawing/2014/main" id="{5DF02214-01B4-4AE2-9969-F42B357B608C}"/>
              </a:ext>
            </a:extLst>
          </p:cNvPr>
          <p:cNvGraphicFramePr>
            <a:graphicFrameLocks noGrp="1"/>
          </p:cNvGraphicFramePr>
          <p:nvPr>
            <p:extLst>
              <p:ext uri="{D42A27DB-BD31-4B8C-83A1-F6EECF244321}">
                <p14:modId xmlns:p14="http://schemas.microsoft.com/office/powerpoint/2010/main" val="4051817943"/>
              </p:ext>
            </p:extLst>
          </p:nvPr>
        </p:nvGraphicFramePr>
        <p:xfrm>
          <a:off x="410995" y="306659"/>
          <a:ext cx="11370009" cy="6244453"/>
        </p:xfrm>
        <a:graphic>
          <a:graphicData uri="http://schemas.openxmlformats.org/drawingml/2006/table">
            <a:tbl>
              <a:tblPr firstRow="1" firstCol="1" bandRow="1"/>
              <a:tblGrid>
                <a:gridCol w="5208305">
                  <a:extLst>
                    <a:ext uri="{9D8B030D-6E8A-4147-A177-3AD203B41FA5}">
                      <a16:colId xmlns:a16="http://schemas.microsoft.com/office/drawing/2014/main" val="3250449122"/>
                    </a:ext>
                  </a:extLst>
                </a:gridCol>
                <a:gridCol w="2885873">
                  <a:extLst>
                    <a:ext uri="{9D8B030D-6E8A-4147-A177-3AD203B41FA5}">
                      <a16:colId xmlns:a16="http://schemas.microsoft.com/office/drawing/2014/main" val="2884435814"/>
                    </a:ext>
                  </a:extLst>
                </a:gridCol>
                <a:gridCol w="2029216">
                  <a:extLst>
                    <a:ext uri="{9D8B030D-6E8A-4147-A177-3AD203B41FA5}">
                      <a16:colId xmlns:a16="http://schemas.microsoft.com/office/drawing/2014/main" val="2265228870"/>
                    </a:ext>
                  </a:extLst>
                </a:gridCol>
                <a:gridCol w="1246615">
                  <a:extLst>
                    <a:ext uri="{9D8B030D-6E8A-4147-A177-3AD203B41FA5}">
                      <a16:colId xmlns:a16="http://schemas.microsoft.com/office/drawing/2014/main" val="806687732"/>
                    </a:ext>
                  </a:extLst>
                </a:gridCol>
              </a:tblGrid>
              <a:tr h="314984">
                <a:tc>
                  <a:txBody>
                    <a:bodyPr/>
                    <a:lstStyle/>
                    <a:p>
                      <a:pPr>
                        <a:lnSpc>
                          <a:spcPct val="115000"/>
                        </a:lnSpc>
                        <a:spcAft>
                          <a:spcPts val="800"/>
                        </a:spcAft>
                      </a:pPr>
                      <a:r>
                        <a:rPr lang="fi-FI" sz="16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Monipuolinen ja riittävä ateria</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l">
                        <a:lnSpc>
                          <a:spcPct val="115000"/>
                        </a:lnSpc>
                        <a:spcAft>
                          <a:spcPts val="800"/>
                        </a:spcAft>
                      </a:pPr>
                      <a:r>
                        <a:rPr lang="fi-FI" sz="1200" b="1" dirty="0">
                          <a:effectLst/>
                          <a:latin typeface="Lato Light" panose="020F0502020204030203" pitchFamily="34" charset="0"/>
                          <a:ea typeface="Lato Light" panose="020F0502020204030203" pitchFamily="34" charset="0"/>
                          <a:cs typeface="Lato Light" panose="020F0502020204030203" pitchFamily="34" charset="0"/>
                        </a:rPr>
                        <a:t>pisteet    /100</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299346434"/>
                  </a:ext>
                </a:extLst>
              </a:tr>
              <a:tr h="2667720">
                <a:tc gridSpan="4">
                  <a:txBody>
                    <a:bodyPr/>
                    <a:lstStyle/>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Tavoite 1</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Tavoite 2</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p>
                      <a:pPr>
                        <a:lnSpc>
                          <a:spcPct val="107000"/>
                        </a:lnSpc>
                        <a:spcAft>
                          <a:spcPts val="800"/>
                        </a:spcAft>
                      </a:pPr>
                      <a:r>
                        <a:rPr lang="fi-FI" sz="1200" dirty="0">
                          <a:effectLst/>
                          <a:latin typeface="Lato Light" panose="020F0502020204030203" pitchFamily="34" charset="0"/>
                          <a:ea typeface="Lato Light" panose="020F0502020204030203" pitchFamily="34" charset="0"/>
                          <a:cs typeface="Lato Light" panose="020F0502020204030203" pitchFamily="34"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427293174"/>
                  </a:ext>
                </a:extLst>
              </a:tr>
              <a:tr h="238221">
                <a:tc gridSpan="2">
                  <a:txBody>
                    <a:bodyPr/>
                    <a:lstStyle/>
                    <a:p>
                      <a:pPr>
                        <a:lnSpc>
                          <a:spcPct val="100000"/>
                        </a:lnSpc>
                        <a:spcAft>
                          <a:spcPts val="800"/>
                        </a:spcAft>
                      </a:pPr>
                      <a:r>
                        <a:rPr lang="fi-FI" sz="1200" b="1" dirty="0">
                          <a:effectLst/>
                          <a:latin typeface="Lato Light" panose="020F0502020204030203" pitchFamily="34" charset="0"/>
                          <a:ea typeface="Lato Light" panose="020F0502020204030203" pitchFamily="34" charset="0"/>
                          <a:cs typeface="Lato Light" panose="020F0502020204030203" pitchFamily="34" charset="0"/>
                        </a:rPr>
                        <a:t>Toimenpiteet</a:t>
                      </a:r>
                    </a:p>
                  </a:txBody>
                  <a:tcPr marL="61163" marR="61163"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Toteuttajat</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fi-FI" sz="1200" b="1" dirty="0">
                          <a:solidFill>
                            <a:schemeClr val="tx1"/>
                          </a:solidFill>
                          <a:effectLst/>
                          <a:latin typeface="Lato Light" panose="020F0502020204030203" pitchFamily="34" charset="0"/>
                          <a:ea typeface="Lato Light" panose="020F0502020204030203" pitchFamily="34" charset="0"/>
                          <a:cs typeface="Lato Light" panose="020F0502020204030203" pitchFamily="34" charset="0"/>
                        </a:rPr>
                        <a:t>Aikataulu</a:t>
                      </a:r>
                    </a:p>
                  </a:txBody>
                  <a:tcPr marL="61163" marR="61163" marT="0" marB="0" anchor="ct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04718339"/>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6839526"/>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48624142"/>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3118524"/>
                  </a:ext>
                </a:extLst>
              </a:tr>
              <a:tr h="755882">
                <a:tc gridSpan="2">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i-FI"/>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fi-FI" sz="1200" dirty="0">
                        <a:solidFill>
                          <a:schemeClr val="tx1"/>
                        </a:solidFill>
                        <a:effectLst/>
                        <a:latin typeface="+mn-lt"/>
                        <a:ea typeface="Calibri" panose="020F0502020204030204" pitchFamily="34" charset="0"/>
                        <a:cs typeface="Times New Roman"/>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06850141"/>
                  </a:ext>
                </a:extLst>
              </a:tr>
            </a:tbl>
          </a:graphicData>
        </a:graphic>
      </p:graphicFrame>
      <p:sp>
        <p:nvSpPr>
          <p:cNvPr id="4" name="Tekstiruutu 3">
            <a:extLst>
              <a:ext uri="{FF2B5EF4-FFF2-40B4-BE49-F238E27FC236}">
                <a16:creationId xmlns:a16="http://schemas.microsoft.com/office/drawing/2014/main" id="{9B15122B-7B83-49FB-A8D1-111EBAFE3B81}"/>
              </a:ext>
            </a:extLst>
          </p:cNvPr>
          <p:cNvSpPr txBox="1"/>
          <p:nvPr/>
        </p:nvSpPr>
        <p:spPr>
          <a:xfrm>
            <a:off x="2522084" y="1742013"/>
            <a:ext cx="7147829" cy="3373744"/>
          </a:xfrm>
          <a:prstGeom prst="rect">
            <a:avLst/>
          </a:prstGeom>
          <a:ln>
            <a:solidFill>
              <a:srgbClr val="E6301B"/>
            </a:solidFill>
          </a:ln>
          <a:effectLst>
            <a:glow rad="63500">
              <a:schemeClr val="accent3">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nSpc>
                <a:spcPct val="150000"/>
              </a:lnSpc>
            </a:pPr>
            <a:r>
              <a:rPr lang="fi-FI" b="1" dirty="0">
                <a:latin typeface="Lato Light" panose="020F0502020204030203" pitchFamily="34" charset="0"/>
                <a:ea typeface="Lato Light" panose="020F0502020204030203" pitchFamily="34" charset="0"/>
                <a:cs typeface="Lato Light" panose="020F0502020204030203" pitchFamily="34" charset="0"/>
              </a:rPr>
              <a:t>Väittämät</a:t>
            </a:r>
          </a:p>
          <a:p>
            <a:pPr marL="342900" indent="-342900">
              <a:lnSpc>
                <a:spcPct val="150000"/>
              </a:lnSpc>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Koululounaalla on tarjolla kaksi pääruokavaihtoehtoa, joista toinen on kasvisruoka.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Koulussa ei myydä säännöllisesti virvoitusjuomia, mehua, makeisia ja/tai muita runsaasti lisättyä sokeria, suolaa tai tyydyttynyttä rasvaa sisältäviä tuotteita.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Oppilaalla on mahdollisuus maksuttomaan ravitsevaan välipalaan silloin, kun oppitunnit jatkuvat yli kolme tuntia lounaan jälkeen.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Salaatit tarjotaan pääosin yksittäisinä komponentteina.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Oppilaita kannustetaan lautasmallin mukaiseen ruokailuun.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ct val="150000"/>
              </a:lnSpc>
              <a:buFontTx/>
              <a:buAutoNum type="arabicPeriod"/>
            </a:pPr>
            <a:r>
              <a:rPr lang="fi-FI" sz="1400" dirty="0">
                <a:latin typeface="Lato Light" panose="020F0502020204030203" pitchFamily="34" charset="0"/>
                <a:ea typeface="Lato Light" panose="020F0502020204030203" pitchFamily="34" charset="0"/>
                <a:cs typeface="Lato Light" panose="020F0502020204030203" pitchFamily="34" charset="0"/>
              </a:rPr>
              <a:t>Oppilaita kannustetaan ottamaan ruokaa nälkänsä mukaisesti. </a:t>
            </a:r>
            <a:r>
              <a:rPr lang="fi-FI" sz="1400" b="1" dirty="0">
                <a:latin typeface="Lato Light" panose="020F0502020204030203" pitchFamily="34" charset="0"/>
                <a:ea typeface="Lato Light" panose="020F0502020204030203" pitchFamily="34" charset="0"/>
                <a:cs typeface="Lato Light" panose="020F0502020204030203" pitchFamily="34" charset="0"/>
              </a:rPr>
              <a:t>/100</a:t>
            </a:r>
            <a:endParaRPr lang="fi-FI" sz="14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37564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9" presetClass="emph" presetSubtype="0" nodeType="withEffect">
                                  <p:stCondLst>
                                    <p:cond delay="0"/>
                                  </p:stCondLst>
                                  <p:endCondLst>
                                    <p:cond evt="onNext" delay="0">
                                      <p:tgtEl>
                                        <p:sldTgt/>
                                      </p:tgtEl>
                                    </p:cond>
                                  </p:end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3420"/>
        </a:solidFill>
        <a:effectLst/>
      </p:bgPr>
    </p:bg>
    <p:spTree>
      <p:nvGrpSpPr>
        <p:cNvPr id="1" name=""/>
        <p:cNvGrpSpPr/>
        <p:nvPr/>
      </p:nvGrpSpPr>
      <p:grpSpPr>
        <a:xfrm>
          <a:off x="0" y="0"/>
          <a:ext cx="0" cy="0"/>
          <a:chOff x="0" y="0"/>
          <a:chExt cx="0" cy="0"/>
        </a:xfrm>
      </p:grpSpPr>
      <p:graphicFrame>
        <p:nvGraphicFramePr>
          <p:cNvPr id="6" name="Taulukko 5">
            <a:extLst>
              <a:ext uri="{FF2B5EF4-FFF2-40B4-BE49-F238E27FC236}">
                <a16:creationId xmlns:a16="http://schemas.microsoft.com/office/drawing/2014/main" id="{DF9210CC-C319-41A2-82D9-F4F7CD704C54}"/>
              </a:ext>
            </a:extLst>
          </p:cNvPr>
          <p:cNvGraphicFramePr>
            <a:graphicFrameLocks noGrp="1"/>
          </p:cNvGraphicFramePr>
          <p:nvPr/>
        </p:nvGraphicFramePr>
        <p:xfrm>
          <a:off x="406402" y="682171"/>
          <a:ext cx="11393712" cy="5789935"/>
        </p:xfrm>
        <a:graphic>
          <a:graphicData uri="http://schemas.openxmlformats.org/drawingml/2006/table">
            <a:tbl>
              <a:tblPr firstRow="1" firstCol="1" bandRow="1"/>
              <a:tblGrid>
                <a:gridCol w="2278742">
                  <a:extLst>
                    <a:ext uri="{9D8B030D-6E8A-4147-A177-3AD203B41FA5}">
                      <a16:colId xmlns:a16="http://schemas.microsoft.com/office/drawing/2014/main" val="1096344709"/>
                    </a:ext>
                  </a:extLst>
                </a:gridCol>
                <a:gridCol w="2278743">
                  <a:extLst>
                    <a:ext uri="{9D8B030D-6E8A-4147-A177-3AD203B41FA5}">
                      <a16:colId xmlns:a16="http://schemas.microsoft.com/office/drawing/2014/main" val="2530867390"/>
                    </a:ext>
                  </a:extLst>
                </a:gridCol>
                <a:gridCol w="2278742">
                  <a:extLst>
                    <a:ext uri="{9D8B030D-6E8A-4147-A177-3AD203B41FA5}">
                      <a16:colId xmlns:a16="http://schemas.microsoft.com/office/drawing/2014/main" val="3420230794"/>
                    </a:ext>
                  </a:extLst>
                </a:gridCol>
                <a:gridCol w="2278743">
                  <a:extLst>
                    <a:ext uri="{9D8B030D-6E8A-4147-A177-3AD203B41FA5}">
                      <a16:colId xmlns:a16="http://schemas.microsoft.com/office/drawing/2014/main" val="2986237067"/>
                    </a:ext>
                  </a:extLst>
                </a:gridCol>
                <a:gridCol w="2278742">
                  <a:extLst>
                    <a:ext uri="{9D8B030D-6E8A-4147-A177-3AD203B41FA5}">
                      <a16:colId xmlns:a16="http://schemas.microsoft.com/office/drawing/2014/main" val="764519771"/>
                    </a:ext>
                  </a:extLst>
                </a:gridCol>
              </a:tblGrid>
              <a:tr h="507459">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Tavoite</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Kuinka tavoite toteutui?</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Millaisia kokemuksia saatiin?</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Mitä toimintaa jatketaan?</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Mitä ei enää tehdä?</a:t>
                      </a:r>
                    </a:p>
                  </a:txBody>
                  <a:tcPr marL="61163" marR="611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69212784"/>
                  </a:ext>
                </a:extLst>
              </a:tr>
              <a:tr h="2293192">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812636"/>
                  </a:ext>
                </a:extLst>
              </a:tr>
              <a:tr h="2989284">
                <a:tc>
                  <a:txBody>
                    <a:bodyPr/>
                    <a:lstStyle/>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endParaRPr lang="fi-FI"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63" marR="61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6755413"/>
                  </a:ext>
                </a:extLst>
              </a:tr>
            </a:tbl>
          </a:graphicData>
        </a:graphic>
      </p:graphicFrame>
      <p:sp>
        <p:nvSpPr>
          <p:cNvPr id="2" name="Tekstiruutu 1">
            <a:extLst>
              <a:ext uri="{FF2B5EF4-FFF2-40B4-BE49-F238E27FC236}">
                <a16:creationId xmlns:a16="http://schemas.microsoft.com/office/drawing/2014/main" id="{F0073743-CFCB-42AD-AEDD-FAEEF5B74628}"/>
              </a:ext>
            </a:extLst>
          </p:cNvPr>
          <p:cNvSpPr txBox="1"/>
          <p:nvPr/>
        </p:nvSpPr>
        <p:spPr>
          <a:xfrm>
            <a:off x="336952" y="201228"/>
            <a:ext cx="4764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Monipuolinen ja riittävä ateria</a:t>
            </a:r>
          </a:p>
        </p:txBody>
      </p:sp>
    </p:spTree>
    <p:extLst>
      <p:ext uri="{BB962C8B-B14F-4D97-AF65-F5344CB8AC3E}">
        <p14:creationId xmlns:p14="http://schemas.microsoft.com/office/powerpoint/2010/main" val="317641113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istuva2018">
      <a:dk1>
        <a:srgbClr val="000000"/>
      </a:dk1>
      <a:lt1>
        <a:srgbClr val="FFFFFF"/>
      </a:lt1>
      <a:dk2>
        <a:srgbClr val="000000"/>
      </a:dk2>
      <a:lt2>
        <a:srgbClr val="B0AC90"/>
      </a:lt2>
      <a:accent1>
        <a:srgbClr val="EF4128"/>
      </a:accent1>
      <a:accent2>
        <a:srgbClr val="F05929"/>
      </a:accent2>
      <a:accent3>
        <a:srgbClr val="00A651"/>
      </a:accent3>
      <a:accent4>
        <a:srgbClr val="F0EA33"/>
      </a:accent4>
      <a:accent5>
        <a:srgbClr val="9E1E62"/>
      </a:accent5>
      <a:accent6>
        <a:srgbClr val="F2EFDC"/>
      </a:accent6>
      <a:hlink>
        <a:srgbClr val="0563C1"/>
      </a:hlink>
      <a:folHlink>
        <a:srgbClr val="954F72"/>
      </a:folHlink>
    </a:clrScheme>
    <a:fontScheme name="Test">
      <a:majorFont>
        <a:latin typeface="Lato Bold"/>
        <a:ea typeface=""/>
        <a:cs typeface=""/>
      </a:majorFont>
      <a:minorFont>
        <a:latin typeface="Lat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Office Theme">
  <a:themeElements>
    <a:clrScheme name="maistuva2018">
      <a:dk1>
        <a:srgbClr val="000000"/>
      </a:dk1>
      <a:lt1>
        <a:srgbClr val="FFFFFF"/>
      </a:lt1>
      <a:dk2>
        <a:srgbClr val="000000"/>
      </a:dk2>
      <a:lt2>
        <a:srgbClr val="B0AC90"/>
      </a:lt2>
      <a:accent1>
        <a:srgbClr val="EF4128"/>
      </a:accent1>
      <a:accent2>
        <a:srgbClr val="F05929"/>
      </a:accent2>
      <a:accent3>
        <a:srgbClr val="00A651"/>
      </a:accent3>
      <a:accent4>
        <a:srgbClr val="F0EA33"/>
      </a:accent4>
      <a:accent5>
        <a:srgbClr val="9E1E62"/>
      </a:accent5>
      <a:accent6>
        <a:srgbClr val="F2EFDC"/>
      </a:accent6>
      <a:hlink>
        <a:srgbClr val="0563C1"/>
      </a:hlink>
      <a:folHlink>
        <a:srgbClr val="954F72"/>
      </a:folHlink>
    </a:clrScheme>
    <a:fontScheme name="Test">
      <a:majorFont>
        <a:latin typeface="Lato Bold"/>
        <a:ea typeface=""/>
        <a:cs typeface=""/>
      </a:majorFont>
      <a:minorFont>
        <a:latin typeface="Lat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13ec3d-2f91-478c-a30b-6db9d4837683" xsi:nil="true"/>
    <lcf76f155ced4ddcb4097134ff3c332f xmlns="90c2925e-4fec-4e34-867f-9874ec217ac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E70B9EDE2D8A5D45873F49D4D45A9F0E" ma:contentTypeVersion="18" ma:contentTypeDescription="Luo uusi asiakirja." ma:contentTypeScope="" ma:versionID="fb51c5ddfed8a8d7f9951c78400b359a">
  <xsd:schema xmlns:xsd="http://www.w3.org/2001/XMLSchema" xmlns:xs="http://www.w3.org/2001/XMLSchema" xmlns:p="http://schemas.microsoft.com/office/2006/metadata/properties" xmlns:ns2="90c2925e-4fec-4e34-867f-9874ec217ac0" xmlns:ns3="c313ec3d-2f91-478c-a30b-6db9d4837683" targetNamespace="http://schemas.microsoft.com/office/2006/metadata/properties" ma:root="true" ma:fieldsID="24df9881db54de24a01f865e358629a8" ns2:_="" ns3:_="">
    <xsd:import namespace="90c2925e-4fec-4e34-867f-9874ec217ac0"/>
    <xsd:import namespace="c313ec3d-2f91-478c-a30b-6db9d48376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c2925e-4fec-4e34-867f-9874ec217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18770b54-fa58-4058-8052-8ae5aa0f86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13ec3d-2f91-478c-a30b-6db9d483768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d30ea77-3a42-4e2f-9f01-3922786279b9}" ma:internalName="TaxCatchAll" ma:showField="CatchAllData" ma:web="c313ec3d-2f91-478c-a30b-6db9d4837683">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EF13E-0BDF-4199-839F-A7406AEAC0FA}">
  <ds:schemaRefs>
    <ds:schemaRef ds:uri="http://schemas.microsoft.com/office/2006/metadata/properties"/>
    <ds:schemaRef ds:uri="http://schemas.microsoft.com/office/2006/documentManagement/types"/>
    <ds:schemaRef ds:uri="http://purl.org/dc/terms/"/>
    <ds:schemaRef ds:uri="http://purl.org/dc/elements/1.1/"/>
    <ds:schemaRef ds:uri="http://schemas.openxmlformats.org/package/2006/metadata/core-properties"/>
    <ds:schemaRef ds:uri="d6558221-895b-45c7-a946-8f3389a506ce"/>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07B2980-D3FD-4B45-809D-AAA47F5F805A}">
  <ds:schemaRefs>
    <ds:schemaRef ds:uri="http://schemas.microsoft.com/sharepoint/v3/contenttype/forms"/>
  </ds:schemaRefs>
</ds:datastoreItem>
</file>

<file path=customXml/itemProps3.xml><?xml version="1.0" encoding="utf-8"?>
<ds:datastoreItem xmlns:ds="http://schemas.openxmlformats.org/officeDocument/2006/customXml" ds:itemID="{6829962E-1687-4463-8F71-EF545A112B27}"/>
</file>

<file path=docProps/app.xml><?xml version="1.0" encoding="utf-8"?>
<Properties xmlns="http://schemas.openxmlformats.org/officeDocument/2006/extended-properties" xmlns:vt="http://schemas.openxmlformats.org/officeDocument/2006/docPropsVTypes">
  <TotalTime>302</TotalTime>
  <Words>1099</Words>
  <Application>Microsoft Office PowerPoint</Application>
  <PresentationFormat>Laajakuva</PresentationFormat>
  <Paragraphs>257</Paragraphs>
  <Slides>14</Slides>
  <Notes>5</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14</vt:i4>
      </vt:variant>
    </vt:vector>
  </HeadingPairs>
  <TitlesOfParts>
    <vt:vector size="23" baseType="lpstr">
      <vt:lpstr>Arial</vt:lpstr>
      <vt:lpstr>Calibri</vt:lpstr>
      <vt:lpstr>Calibri Light</vt:lpstr>
      <vt:lpstr>Lato Bold</vt:lpstr>
      <vt:lpstr>Lato Light</vt:lpstr>
      <vt:lpstr>Lato SemiBold</vt:lpstr>
      <vt:lpstr>Office-teema</vt:lpstr>
      <vt:lpstr>Office Theme</vt:lpstr>
      <vt:lpstr>1_Office Theme</vt:lpstr>
      <vt:lpstr>Koulun nimi</vt:lpstr>
      <vt:lpstr>Ruokailun ja ruokakasvatuksen kehittäminen Toimintasuunnitelmapohja koululle</vt:lpstr>
      <vt:lpstr>Lukuvuoden arviointi ja jatkosuunnitelmat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www.nykytila.fi  www.maistuvakoulu.fi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Jukka Laitinen</dc:creator>
  <cp:lastModifiedBy>Iida Honkanen</cp:lastModifiedBy>
  <cp:revision>11</cp:revision>
  <dcterms:created xsi:type="dcterms:W3CDTF">2021-05-24T06:05:02Z</dcterms:created>
  <dcterms:modified xsi:type="dcterms:W3CDTF">2025-08-11T09:50:35Z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0x010100E70B9EDE2D8A5D45873F49D4D45A9F0E</vt:lpwstr>
  </property>
  <property fmtid="{D5CDD505-2E9C-101B-9397-08002B2CF9AE}" pid="3" name="Order">
    <vt:r8>1800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